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57" r:id="rId6"/>
    <p:sldId id="258" r:id="rId7"/>
    <p:sldId id="259" r:id="rId8"/>
    <p:sldId id="260" r:id="rId9"/>
    <p:sldId id="261" r:id="rId10"/>
    <p:sldId id="262" r:id="rId11"/>
    <p:sldId id="263" r:id="rId12"/>
    <p:sldId id="264" r:id="rId13"/>
    <p:sldId id="265" r:id="rId14"/>
    <p:sldId id="267" r:id="rId15"/>
    <p:sldId id="278" r:id="rId16"/>
    <p:sldId id="270" r:id="rId17"/>
    <p:sldId id="271" r:id="rId18"/>
    <p:sldId id="269" r:id="rId19"/>
    <p:sldId id="272" r:id="rId20"/>
    <p:sldId id="273" r:id="rId21"/>
    <p:sldId id="277" r:id="rId22"/>
    <p:sldId id="275" r:id="rId23"/>
    <p:sldId id="276"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CF487F-EA88-A0F2-ACFA-A4C805288DC8}" v="8" dt="2023-04-19T14:26:47.280"/>
    <p1510:client id="{B780B409-5910-4EBB-8463-A3911428B0EF}" v="3306" dt="2023-04-19T16:51:32.069"/>
    <p1510:client id="{C4F7E9DB-0C5C-C98A-0B95-4C918045EB3C}" v="1" dt="2023-04-19T14:50:57.343"/>
    <p1510:client id="{F0309F54-A90D-4719-A6DF-57B1EF558389}" v="58" dt="2023-04-19T16:50:47.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FC37BE-4082-4F26-8C5E-9B2D26EF732D}" type="datetimeFigureOut">
              <a:rPr lang="en-US" smtClean="0"/>
              <a:t>4/20/2023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E298FE-788D-4E95-923B-582FDC35130E}" type="slidenum">
              <a:rPr lang="en-US" smtClean="0"/>
              <a:t>‹#›</a:t>
            </a:fld>
            <a:endParaRPr lang="en-US"/>
          </a:p>
        </p:txBody>
      </p:sp>
    </p:spTree>
    <p:extLst>
      <p:ext uri="{BB962C8B-B14F-4D97-AF65-F5344CB8AC3E}">
        <p14:creationId xmlns:p14="http://schemas.microsoft.com/office/powerpoint/2010/main" val="3239451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Sasha Start </a:t>
            </a:r>
          </a:p>
          <a:p>
            <a:endParaRPr lang="en-US"/>
          </a:p>
          <a:p>
            <a:r>
              <a:rPr lang="en-US"/>
              <a:t>I always like to start with a baseline of definitions to get us started, that way we’re all on the same page. My love of behavioral economics started in college. Economics really is the study of when X does this, then Y does that. In real life we know that money is influenced by lots of other factors and sometimes we make decisions that are rational to us, but seem irrational to others. </a:t>
            </a:r>
          </a:p>
          <a:p>
            <a:endParaRPr lang="en-US"/>
          </a:p>
          <a:p>
            <a:r>
              <a:rPr lang="en-US"/>
              <a:t>Behavioral economics is the umbrella above behavioral finance. It’s more focused on the financial side of decision making. </a:t>
            </a:r>
          </a:p>
        </p:txBody>
      </p:sp>
      <p:sp>
        <p:nvSpPr>
          <p:cNvPr id="4" name="Slide Number Placeholder 3"/>
          <p:cNvSpPr>
            <a:spLocks noGrp="1"/>
          </p:cNvSpPr>
          <p:nvPr>
            <p:ph type="sldNum" sz="quarter" idx="5"/>
          </p:nvPr>
        </p:nvSpPr>
        <p:spPr/>
        <p:txBody>
          <a:bodyPr/>
          <a:lstStyle/>
          <a:p>
            <a:fld id="{0FE298FE-788D-4E95-923B-582FDC35130E}" type="slidenum">
              <a:rPr lang="en-US" smtClean="0"/>
              <a:t>6</a:t>
            </a:fld>
            <a:endParaRPr lang="en-US"/>
          </a:p>
        </p:txBody>
      </p:sp>
    </p:spTree>
    <p:extLst>
      <p:ext uri="{BB962C8B-B14F-4D97-AF65-F5344CB8AC3E}">
        <p14:creationId xmlns:p14="http://schemas.microsoft.com/office/powerpoint/2010/main" val="429713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34445"/>
                </a:solidFill>
                <a:effectLst/>
                <a:latin typeface="Lyon Text"/>
              </a:rPr>
              <a:t>This is often said because many individuals become hyper-focused on investments that lose money while ignoring investment decisions that make money.</a:t>
            </a:r>
            <a:endParaRPr lang="en-US"/>
          </a:p>
        </p:txBody>
      </p:sp>
      <p:sp>
        <p:nvSpPr>
          <p:cNvPr id="4" name="Slide Number Placeholder 3"/>
          <p:cNvSpPr>
            <a:spLocks noGrp="1"/>
          </p:cNvSpPr>
          <p:nvPr>
            <p:ph type="sldNum" sz="quarter" idx="5"/>
          </p:nvPr>
        </p:nvSpPr>
        <p:spPr/>
        <p:txBody>
          <a:bodyPr/>
          <a:lstStyle/>
          <a:p>
            <a:fld id="{0FE298FE-788D-4E95-923B-582FDC35130E}" type="slidenum">
              <a:rPr lang="en-US" smtClean="0"/>
              <a:t>15</a:t>
            </a:fld>
            <a:endParaRPr lang="en-US"/>
          </a:p>
        </p:txBody>
      </p:sp>
    </p:spTree>
    <p:extLst>
      <p:ext uri="{BB962C8B-B14F-4D97-AF65-F5344CB8AC3E}">
        <p14:creationId xmlns:p14="http://schemas.microsoft.com/office/powerpoint/2010/main" val="3335710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Arleny Start</a:t>
            </a:r>
          </a:p>
        </p:txBody>
      </p:sp>
      <p:sp>
        <p:nvSpPr>
          <p:cNvPr id="4" name="Slide Number Placeholder 3"/>
          <p:cNvSpPr>
            <a:spLocks noGrp="1"/>
          </p:cNvSpPr>
          <p:nvPr>
            <p:ph type="sldNum" sz="quarter" idx="5"/>
          </p:nvPr>
        </p:nvSpPr>
        <p:spPr/>
        <p:txBody>
          <a:bodyPr/>
          <a:lstStyle/>
          <a:p>
            <a:fld id="{0FE298FE-788D-4E95-923B-582FDC35130E}" type="slidenum">
              <a:rPr lang="en-US" smtClean="0"/>
              <a:t>18</a:t>
            </a:fld>
            <a:endParaRPr lang="en-US"/>
          </a:p>
        </p:txBody>
      </p:sp>
    </p:spTree>
    <p:extLst>
      <p:ext uri="{BB962C8B-B14F-4D97-AF65-F5344CB8AC3E}">
        <p14:creationId xmlns:p14="http://schemas.microsoft.com/office/powerpoint/2010/main" val="3195477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we’re going to focus on 3 behavioral biases that you may or may not be aware of that could be impacting you long-term. This could be with your money, health, or even your family. While we’re focusing on money today, begin to think about how these biases impact other areas of your life too! </a:t>
            </a:r>
          </a:p>
          <a:p>
            <a:endParaRPr lang="en-US"/>
          </a:p>
          <a:p>
            <a:r>
              <a:rPr lang="en-US"/>
              <a:t>So, a behavioral bias is a way our brains processes information. We create a heuristic or rule of thumb about about a situation or idea using shortcuts, errors we’ve learned, emotional or motivational factors, and social influences. We don’t have much time, so let’s dive in!</a:t>
            </a:r>
          </a:p>
        </p:txBody>
      </p:sp>
      <p:sp>
        <p:nvSpPr>
          <p:cNvPr id="4" name="Slide Number Placeholder 3"/>
          <p:cNvSpPr>
            <a:spLocks noGrp="1"/>
          </p:cNvSpPr>
          <p:nvPr>
            <p:ph type="sldNum" sz="quarter" idx="5"/>
          </p:nvPr>
        </p:nvSpPr>
        <p:spPr/>
        <p:txBody>
          <a:bodyPr/>
          <a:lstStyle/>
          <a:p>
            <a:fld id="{0FE298FE-788D-4E95-923B-582FDC35130E}" type="slidenum">
              <a:rPr lang="en-US" smtClean="0"/>
              <a:t>7</a:t>
            </a:fld>
            <a:endParaRPr lang="en-US"/>
          </a:p>
        </p:txBody>
      </p:sp>
    </p:spTree>
    <p:extLst>
      <p:ext uri="{BB962C8B-B14F-4D97-AF65-F5344CB8AC3E}">
        <p14:creationId xmlns:p14="http://schemas.microsoft.com/office/powerpoint/2010/main" val="220391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Hyperbolic discounting is the bias of choosing immediate rewards over rewards that come later. A great example I can give you is – going to an experience like Chuck E. Cheese where you can win tickets for prizes. Are you willing to wait months of even years to win the 1,000 ticketed big fluffy cat or cool skateboard or do you want the 20 ticketed </a:t>
            </a:r>
            <a:r>
              <a:rPr lang="en-US" err="1"/>
              <a:t>stickyman</a:t>
            </a:r>
            <a:r>
              <a:rPr lang="en-US"/>
              <a:t>, </a:t>
            </a:r>
            <a:r>
              <a:rPr lang="en-US" err="1"/>
              <a:t>bouncyball</a:t>
            </a:r>
            <a:r>
              <a:rPr lang="en-US"/>
              <a:t>, and gum you can afford and walk out with today? </a:t>
            </a:r>
          </a:p>
          <a:p>
            <a:endParaRPr lang="en-US"/>
          </a:p>
          <a:p>
            <a:r>
              <a:rPr lang="en-US"/>
              <a:t>Why does this happen?</a:t>
            </a:r>
          </a:p>
          <a:p>
            <a:r>
              <a:rPr lang="en-US"/>
              <a:t>We like a sure thing – and waiting is difficult</a:t>
            </a:r>
          </a:p>
          <a:p>
            <a:endParaRPr lang="en-US"/>
          </a:p>
          <a:p>
            <a:r>
              <a:rPr lang="en-US"/>
              <a:t>EX: Sasha buying a house</a:t>
            </a:r>
          </a:p>
        </p:txBody>
      </p:sp>
      <p:sp>
        <p:nvSpPr>
          <p:cNvPr id="4" name="Slide Number Placeholder 3"/>
          <p:cNvSpPr>
            <a:spLocks noGrp="1"/>
          </p:cNvSpPr>
          <p:nvPr>
            <p:ph type="sldNum" sz="quarter" idx="5"/>
          </p:nvPr>
        </p:nvSpPr>
        <p:spPr/>
        <p:txBody>
          <a:bodyPr/>
          <a:lstStyle/>
          <a:p>
            <a:fld id="{0FE298FE-788D-4E95-923B-582FDC35130E}" type="slidenum">
              <a:rPr lang="en-US" smtClean="0"/>
              <a:t>8</a:t>
            </a:fld>
            <a:endParaRPr lang="en-US"/>
          </a:p>
        </p:txBody>
      </p:sp>
    </p:spTree>
    <p:extLst>
      <p:ext uri="{BB962C8B-B14F-4D97-AF65-F5344CB8AC3E}">
        <p14:creationId xmlns:p14="http://schemas.microsoft.com/office/powerpoint/2010/main" val="1833012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a few other examples</a:t>
            </a:r>
          </a:p>
        </p:txBody>
      </p:sp>
      <p:sp>
        <p:nvSpPr>
          <p:cNvPr id="4" name="Slide Number Placeholder 3"/>
          <p:cNvSpPr>
            <a:spLocks noGrp="1"/>
          </p:cNvSpPr>
          <p:nvPr>
            <p:ph type="sldNum" sz="quarter" idx="5"/>
          </p:nvPr>
        </p:nvSpPr>
        <p:spPr/>
        <p:txBody>
          <a:bodyPr/>
          <a:lstStyle/>
          <a:p>
            <a:fld id="{0FE298FE-788D-4E95-923B-582FDC35130E}" type="slidenum">
              <a:rPr lang="en-US" smtClean="0"/>
              <a:t>9</a:t>
            </a:fld>
            <a:endParaRPr lang="en-US"/>
          </a:p>
        </p:txBody>
      </p:sp>
    </p:spTree>
    <p:extLst>
      <p:ext uri="{BB962C8B-B14F-4D97-AF65-F5344CB8AC3E}">
        <p14:creationId xmlns:p14="http://schemas.microsoft.com/office/powerpoint/2010/main" val="280203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Future focus priming --- </a:t>
            </a:r>
          </a:p>
          <a:p>
            <a:endParaRPr lang="en-US"/>
          </a:p>
          <a:p>
            <a:r>
              <a:rPr lang="en-US"/>
              <a:t>A 2016 study concluded that “future focus priming” was an effective way of reducing this cognitive bias. Exposure to words like “future”, “long-term”, and “self-control” – actually made participants more likely to think of themselves and their future in this way. </a:t>
            </a:r>
            <a:r>
              <a:rPr lang="en-US" b="0" i="0">
                <a:solidFill>
                  <a:srgbClr val="334445"/>
                </a:solidFill>
                <a:effectLst/>
                <a:latin typeface="Lyon Text"/>
              </a:rPr>
              <a:t>Thinking about and discussing your long-term future on a regular basis may “prime” you for making decisions that prioritize it.</a:t>
            </a:r>
            <a:endParaRPr lang="en-US"/>
          </a:p>
        </p:txBody>
      </p:sp>
      <p:sp>
        <p:nvSpPr>
          <p:cNvPr id="4" name="Slide Number Placeholder 3"/>
          <p:cNvSpPr>
            <a:spLocks noGrp="1"/>
          </p:cNvSpPr>
          <p:nvPr>
            <p:ph type="sldNum" sz="quarter" idx="5"/>
          </p:nvPr>
        </p:nvSpPr>
        <p:spPr/>
        <p:txBody>
          <a:bodyPr/>
          <a:lstStyle/>
          <a:p>
            <a:fld id="{0FE298FE-788D-4E95-923B-582FDC35130E}" type="slidenum">
              <a:rPr lang="en-US" smtClean="0"/>
              <a:t>10</a:t>
            </a:fld>
            <a:endParaRPr lang="en-US"/>
          </a:p>
        </p:txBody>
      </p:sp>
    </p:spTree>
    <p:extLst>
      <p:ext uri="{BB962C8B-B14F-4D97-AF65-F5344CB8AC3E}">
        <p14:creationId xmlns:p14="http://schemas.microsoft.com/office/powerpoint/2010/main" val="1622147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Arleny Start</a:t>
            </a:r>
          </a:p>
        </p:txBody>
      </p:sp>
      <p:sp>
        <p:nvSpPr>
          <p:cNvPr id="4" name="Slide Number Placeholder 3"/>
          <p:cNvSpPr>
            <a:spLocks noGrp="1"/>
          </p:cNvSpPr>
          <p:nvPr>
            <p:ph type="sldNum" sz="quarter" idx="5"/>
          </p:nvPr>
        </p:nvSpPr>
        <p:spPr/>
        <p:txBody>
          <a:bodyPr/>
          <a:lstStyle/>
          <a:p>
            <a:fld id="{0FE298FE-788D-4E95-923B-582FDC35130E}" type="slidenum">
              <a:rPr lang="en-US" smtClean="0"/>
              <a:t>11</a:t>
            </a:fld>
            <a:endParaRPr lang="en-US"/>
          </a:p>
        </p:txBody>
      </p:sp>
    </p:spTree>
    <p:extLst>
      <p:ext uri="{BB962C8B-B14F-4D97-AF65-F5344CB8AC3E}">
        <p14:creationId xmlns:p14="http://schemas.microsoft.com/office/powerpoint/2010/main" val="112888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https://www.chron.com/business/article/Toilet-paper-demand-shot-up-845-during-the-15405214.php</a:t>
            </a:r>
          </a:p>
        </p:txBody>
      </p:sp>
      <p:sp>
        <p:nvSpPr>
          <p:cNvPr id="4" name="Slide Number Placeholder 3"/>
          <p:cNvSpPr>
            <a:spLocks noGrp="1"/>
          </p:cNvSpPr>
          <p:nvPr>
            <p:ph type="sldNum" sz="quarter" idx="5"/>
          </p:nvPr>
        </p:nvSpPr>
        <p:spPr/>
        <p:txBody>
          <a:bodyPr/>
          <a:lstStyle/>
          <a:p>
            <a:fld id="{0FE298FE-788D-4E95-923B-582FDC35130E}" type="slidenum">
              <a:rPr lang="en-US" smtClean="0"/>
              <a:t>12</a:t>
            </a:fld>
            <a:endParaRPr lang="en-US"/>
          </a:p>
        </p:txBody>
      </p:sp>
    </p:spTree>
    <p:extLst>
      <p:ext uri="{BB962C8B-B14F-4D97-AF65-F5344CB8AC3E}">
        <p14:creationId xmlns:p14="http://schemas.microsoft.com/office/powerpoint/2010/main" val="967540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Positive herds – the ALS ice bucket challenge. The Ice Bucket Challenge generated $115 million for the national office of the ALS Assocation in 2014.</a:t>
            </a:r>
          </a:p>
          <a:p>
            <a:endParaRPr lang="en-US">
              <a:cs typeface="Calibri"/>
            </a:endParaRPr>
          </a:p>
          <a:p>
            <a:r>
              <a:rPr lang="en-US"/>
              <a:t>https://www.als.org/blog/understanding-impact-ice-bucket-challenge-als-associations-finances</a:t>
            </a:r>
            <a:endParaRPr lang="en-US">
              <a:cs typeface="Calibri"/>
            </a:endParaRPr>
          </a:p>
        </p:txBody>
      </p:sp>
      <p:sp>
        <p:nvSpPr>
          <p:cNvPr id="4" name="Slide Number Placeholder 3"/>
          <p:cNvSpPr>
            <a:spLocks noGrp="1"/>
          </p:cNvSpPr>
          <p:nvPr>
            <p:ph type="sldNum" sz="quarter" idx="5"/>
          </p:nvPr>
        </p:nvSpPr>
        <p:spPr/>
        <p:txBody>
          <a:bodyPr/>
          <a:lstStyle/>
          <a:p>
            <a:fld id="{0FE298FE-788D-4E95-923B-582FDC35130E}" type="slidenum">
              <a:rPr lang="en-US" smtClean="0"/>
              <a:t>13</a:t>
            </a:fld>
            <a:endParaRPr lang="en-US"/>
          </a:p>
        </p:txBody>
      </p:sp>
    </p:spTree>
    <p:extLst>
      <p:ext uri="{BB962C8B-B14F-4D97-AF65-F5344CB8AC3E}">
        <p14:creationId xmlns:p14="http://schemas.microsoft.com/office/powerpoint/2010/main" val="3492611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a:solidFill>
                  <a:srgbClr val="334445"/>
                </a:solidFill>
                <a:effectLst/>
                <a:latin typeface="Sailec"/>
              </a:rPr>
              <a:t>Loss aversion</a:t>
            </a:r>
            <a:r>
              <a:rPr lang="en-US" b="0" i="0">
                <a:solidFill>
                  <a:srgbClr val="334445"/>
                </a:solidFill>
                <a:effectLst/>
                <a:latin typeface="Sailec"/>
              </a:rPr>
              <a:t> is a cognitive bias that describes why, for individuals, the pain of losing is psychologically twice as powerful as the pleasure of gaining. The loss felt from money, or any other valuable object, can feel worse than gaining that same thing.</a:t>
            </a:r>
            <a:r>
              <a:rPr lang="en-US" b="0" i="0" baseline="30000">
                <a:solidFill>
                  <a:srgbClr val="334445"/>
                </a:solidFill>
                <a:effectLst/>
                <a:latin typeface="Sailec"/>
              </a:rPr>
              <a:t>1</a:t>
            </a:r>
            <a:endParaRPr lang="en-US"/>
          </a:p>
        </p:txBody>
      </p:sp>
      <p:sp>
        <p:nvSpPr>
          <p:cNvPr id="4" name="Slide Number Placeholder 3"/>
          <p:cNvSpPr>
            <a:spLocks noGrp="1"/>
          </p:cNvSpPr>
          <p:nvPr>
            <p:ph type="sldNum" sz="quarter" idx="5"/>
          </p:nvPr>
        </p:nvSpPr>
        <p:spPr/>
        <p:txBody>
          <a:bodyPr/>
          <a:lstStyle/>
          <a:p>
            <a:fld id="{0FE298FE-788D-4E95-923B-582FDC35130E}" type="slidenum">
              <a:rPr lang="en-US" smtClean="0"/>
              <a:t>14</a:t>
            </a:fld>
            <a:endParaRPr lang="en-US"/>
          </a:p>
        </p:txBody>
      </p:sp>
    </p:spTree>
    <p:extLst>
      <p:ext uri="{BB962C8B-B14F-4D97-AF65-F5344CB8AC3E}">
        <p14:creationId xmlns:p14="http://schemas.microsoft.com/office/powerpoint/2010/main" val="128537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2C191-341A-86F5-F455-DED50C142D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3B0BAD-1ACB-E3E7-5B08-317C72EA0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FE51F4-6687-8D28-920C-498D5DDA7933}"/>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5" name="Footer Placeholder 4">
            <a:extLst>
              <a:ext uri="{FF2B5EF4-FFF2-40B4-BE49-F238E27FC236}">
                <a16:creationId xmlns:a16="http://schemas.microsoft.com/office/drawing/2014/main" id="{0121A662-AA01-9CD5-1557-83894AFF82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B9BB62-D3B7-792B-F677-E0D82057D075}"/>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726722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6C4D0-C3DC-D0E4-0CC7-49210C6965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D27547-F42B-5B52-3A7C-17BF4C647F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5FF381-5D02-DB95-EC28-101A173BAC6E}"/>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5" name="Footer Placeholder 4">
            <a:extLst>
              <a:ext uri="{FF2B5EF4-FFF2-40B4-BE49-F238E27FC236}">
                <a16:creationId xmlns:a16="http://schemas.microsoft.com/office/drawing/2014/main" id="{73E52F20-119B-B7C3-0F74-8514A53C9D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E70D35-7E01-7881-B359-66A617CD2838}"/>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2870850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805FF4-7715-47FE-64F4-A37A7D1A0A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D3B09F-B0BB-623D-4248-2CE18F8FBF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82E584-E9CD-BA70-8EF7-F6F6B0B72A44}"/>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5" name="Footer Placeholder 4">
            <a:extLst>
              <a:ext uri="{FF2B5EF4-FFF2-40B4-BE49-F238E27FC236}">
                <a16:creationId xmlns:a16="http://schemas.microsoft.com/office/drawing/2014/main" id="{8C87597B-FE50-661C-CD24-1685209A34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0A3A9-8964-0A2A-BF00-723DBE331E58}"/>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7780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6BAE-87AC-0511-6339-2D53DD2546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3BB0E4-68A4-462A-2074-6823034861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D63F41-D1C7-090D-1B09-5D9B5E023767}"/>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5" name="Footer Placeholder 4">
            <a:extLst>
              <a:ext uri="{FF2B5EF4-FFF2-40B4-BE49-F238E27FC236}">
                <a16:creationId xmlns:a16="http://schemas.microsoft.com/office/drawing/2014/main" id="{3AB8160D-7076-2EDA-206F-7FAF6AB108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4CC53-1E42-4AF8-FD8D-4538A0EE7709}"/>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311819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ACE0C-75C6-EBFB-2C1C-9EE26E1A5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C4E30A-AC57-1139-6456-3F00174A42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C91D1D-81CE-6925-D99E-7CFCEFCD4DF1}"/>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5" name="Footer Placeholder 4">
            <a:extLst>
              <a:ext uri="{FF2B5EF4-FFF2-40B4-BE49-F238E27FC236}">
                <a16:creationId xmlns:a16="http://schemas.microsoft.com/office/drawing/2014/main" id="{7CA98E61-8F8E-FCA2-E803-4EDBE2C12C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9A2C25-BD77-AB51-23E5-DA0B4E8C3DA9}"/>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130802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19FDD-50D6-B358-0C00-3C5472ECC3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36A40A-3766-21D9-BE92-719002F750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2A991B-1D56-4FFC-BE75-AA7D59F956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5C8B41-CD0A-A2C4-5689-A581B1DC9310}"/>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6" name="Footer Placeholder 5">
            <a:extLst>
              <a:ext uri="{FF2B5EF4-FFF2-40B4-BE49-F238E27FC236}">
                <a16:creationId xmlns:a16="http://schemas.microsoft.com/office/drawing/2014/main" id="{EA052F65-43EF-8595-D612-9B51D44E10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F54C48-6650-6A2D-5F9F-26CCDB4825C9}"/>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2344453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8653F-1662-41E5-5D8F-897A2459C9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9A48E4-5C92-4C30-9E04-CCC6BF8BE3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AE8115-AE39-3EF0-C7BA-CF4F30CF79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6674C4-784C-2E3F-0EAE-6A37EDFECE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4BE158-88B4-83A2-43DF-E24C7A9289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245FD3-3F13-35D7-3D62-F00AE339E0CA}"/>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8" name="Footer Placeholder 7">
            <a:extLst>
              <a:ext uri="{FF2B5EF4-FFF2-40B4-BE49-F238E27FC236}">
                <a16:creationId xmlns:a16="http://schemas.microsoft.com/office/drawing/2014/main" id="{89545178-FFFF-3D00-DD43-AEFC632A51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D10271-65B6-59F3-B88B-3D8D00E3EF51}"/>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2733199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75B54-DCFE-1F02-521E-E71694B8B8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6B868A-A50B-8E53-01BF-DB48E6E4713A}"/>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4" name="Footer Placeholder 3">
            <a:extLst>
              <a:ext uri="{FF2B5EF4-FFF2-40B4-BE49-F238E27FC236}">
                <a16:creationId xmlns:a16="http://schemas.microsoft.com/office/drawing/2014/main" id="{E79E8861-1A8D-4581-7D1A-D3D1FD49DA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9536AE-7162-FF88-7826-E6538BF7CDEC}"/>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2910458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7CDA8F-8A7C-6ABF-7EA7-4768836B3883}"/>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3" name="Footer Placeholder 2">
            <a:extLst>
              <a:ext uri="{FF2B5EF4-FFF2-40B4-BE49-F238E27FC236}">
                <a16:creationId xmlns:a16="http://schemas.microsoft.com/office/drawing/2014/main" id="{D6F38819-6D2F-4D9F-AAB2-4AAB562B97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22393F-4F9B-5609-D214-D4045F77EC8A}"/>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2307728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D7F90-64DE-DC33-A5FE-8D70AD38A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A417B7-8A9A-6E81-206D-44F1420D2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0980B3-39B0-612E-320F-8045A1AA49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81FFA7-C9D8-AE54-44DE-8E4B05EE50F7}"/>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6" name="Footer Placeholder 5">
            <a:extLst>
              <a:ext uri="{FF2B5EF4-FFF2-40B4-BE49-F238E27FC236}">
                <a16:creationId xmlns:a16="http://schemas.microsoft.com/office/drawing/2014/main" id="{7A4DED70-DD49-A734-397A-CF5AA41090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712ED2-DDAE-4700-F6F0-3E30DA55B847}"/>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3900813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29E48-B96E-E0AF-8766-A4CC1DBD48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BA92328-0AA7-FE6C-FFC9-D3F229CD6D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E9C48C-1154-6E9D-3596-D3A590E292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019A03-A7E4-86E7-5713-125ACE81530B}"/>
              </a:ext>
            </a:extLst>
          </p:cNvPr>
          <p:cNvSpPr>
            <a:spLocks noGrp="1"/>
          </p:cNvSpPr>
          <p:nvPr>
            <p:ph type="dt" sz="half" idx="10"/>
          </p:nvPr>
        </p:nvSpPr>
        <p:spPr/>
        <p:txBody>
          <a:bodyPr/>
          <a:lstStyle/>
          <a:p>
            <a:fld id="{1B061975-EEAF-40E5-8DC8-8F287E72EE5B}" type="datetimeFigureOut">
              <a:rPr lang="en-US" smtClean="0"/>
              <a:t>4/20/2023</a:t>
            </a:fld>
            <a:endParaRPr lang="en-US"/>
          </a:p>
        </p:txBody>
      </p:sp>
      <p:sp>
        <p:nvSpPr>
          <p:cNvPr id="6" name="Footer Placeholder 5">
            <a:extLst>
              <a:ext uri="{FF2B5EF4-FFF2-40B4-BE49-F238E27FC236}">
                <a16:creationId xmlns:a16="http://schemas.microsoft.com/office/drawing/2014/main" id="{182D5C50-ADD7-3822-9ED9-04F98E0D20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D053E5-79CB-4290-7594-313E49BE31CC}"/>
              </a:ext>
            </a:extLst>
          </p:cNvPr>
          <p:cNvSpPr>
            <a:spLocks noGrp="1"/>
          </p:cNvSpPr>
          <p:nvPr>
            <p:ph type="sldNum" sz="quarter" idx="12"/>
          </p:nvPr>
        </p:nvSpPr>
        <p:spPr/>
        <p:txBody>
          <a:bodyPr/>
          <a:lstStyle/>
          <a:p>
            <a:fld id="{AC421059-4756-4AFD-A77B-5CBC57B51B44}" type="slidenum">
              <a:rPr lang="en-US" smtClean="0"/>
              <a:t>‹#›</a:t>
            </a:fld>
            <a:endParaRPr lang="en-US"/>
          </a:p>
        </p:txBody>
      </p:sp>
    </p:spTree>
    <p:extLst>
      <p:ext uri="{BB962C8B-B14F-4D97-AF65-F5344CB8AC3E}">
        <p14:creationId xmlns:p14="http://schemas.microsoft.com/office/powerpoint/2010/main" val="3791296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47E5E5-E0D8-D53D-4D7E-054DB96B4C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07E2C8-7BAD-12DC-77B5-B85974681D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32636-D630-6BCF-3E57-48B24DE268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061975-EEAF-40E5-8DC8-8F287E72EE5B}" type="datetimeFigureOut">
              <a:rPr lang="en-US" smtClean="0"/>
              <a:t>4/20/2023</a:t>
            </a:fld>
            <a:endParaRPr lang="en-US"/>
          </a:p>
        </p:txBody>
      </p:sp>
      <p:sp>
        <p:nvSpPr>
          <p:cNvPr id="5" name="Footer Placeholder 4">
            <a:extLst>
              <a:ext uri="{FF2B5EF4-FFF2-40B4-BE49-F238E27FC236}">
                <a16:creationId xmlns:a16="http://schemas.microsoft.com/office/drawing/2014/main" id="{C38FA384-6B21-7C45-1110-409B193260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3C8FD9-06AE-1481-D388-88C587A0F1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21059-4756-4AFD-A77B-5CBC57B51B44}" type="slidenum">
              <a:rPr lang="en-US" smtClean="0"/>
              <a:t>‹#›</a:t>
            </a:fld>
            <a:endParaRPr lang="en-US"/>
          </a:p>
        </p:txBody>
      </p:sp>
    </p:spTree>
    <p:extLst>
      <p:ext uri="{BB962C8B-B14F-4D97-AF65-F5344CB8AC3E}">
        <p14:creationId xmlns:p14="http://schemas.microsoft.com/office/powerpoint/2010/main" val="3202182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Diagram&#10;&#10;Description automatically generated with medium confidence">
            <a:extLst>
              <a:ext uri="{FF2B5EF4-FFF2-40B4-BE49-F238E27FC236}">
                <a16:creationId xmlns:a16="http://schemas.microsoft.com/office/drawing/2014/main" id="{3ECF46F3-5482-781A-C998-00C7A15053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164337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E029EF7A-4BCB-1F7B-95A2-CE89477E4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891143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AE04A86D-EFC3-68CC-0F3C-30E6769A4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191465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B896D814-3F94-1DA4-EF1A-A501EFDA27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4279653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F429C522-D15F-932F-03B4-B52F2FC7A5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Diagram, text&#10;&#10;Description automatically generated">
            <a:extLst>
              <a:ext uri="{FF2B5EF4-FFF2-40B4-BE49-F238E27FC236}">
                <a16:creationId xmlns:a16="http://schemas.microsoft.com/office/drawing/2014/main" id="{81A8438E-25F1-E846-1CC2-A195CD5228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596364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B80B76E4-5CDA-2893-E925-216CFC40DA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4131322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e chart&#10;&#10;Description automatically generated with medium confidence">
            <a:extLst>
              <a:ext uri="{FF2B5EF4-FFF2-40B4-BE49-F238E27FC236}">
                <a16:creationId xmlns:a16="http://schemas.microsoft.com/office/drawing/2014/main" id="{ACEF0E99-7CCF-4329-4328-C77F2EA481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648579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A5CAB26F-6336-D27A-9EDC-169EFE7A4E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Diagram, text&#10;&#10;Description automatically generated">
            <a:extLst>
              <a:ext uri="{FF2B5EF4-FFF2-40B4-BE49-F238E27FC236}">
                <a16:creationId xmlns:a16="http://schemas.microsoft.com/office/drawing/2014/main" id="{8BEFCFDA-4BBA-BA6F-7E76-43E023B41A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449340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58FABF61-55BE-C64D-943E-60997E6B96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751308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DAE109D1-153E-D621-7284-813AE39EE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168966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1BB42B4B-8E59-CB82-BD76-584A338AC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Graphical user interface, text, application, email&#10;&#10;Description automatically generated">
            <a:extLst>
              <a:ext uri="{FF2B5EF4-FFF2-40B4-BE49-F238E27FC236}">
                <a16:creationId xmlns:a16="http://schemas.microsoft.com/office/drawing/2014/main" id="{9D89FCBF-6161-ED09-1D2E-5C588004E2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788469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with medium confidence">
            <a:extLst>
              <a:ext uri="{FF2B5EF4-FFF2-40B4-BE49-F238E27FC236}">
                <a16:creationId xmlns:a16="http://schemas.microsoft.com/office/drawing/2014/main" id="{24F70011-807B-EE06-F190-6D5D0E415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602698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83947AA5-45C3-6FC1-DBFC-62FC7D0D9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292834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0C8F480D-BD87-BEB2-0315-A3AAB1EE5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992708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13C7BF3E-F9F5-EA3E-6177-89C22A7A4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992661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CFFE76EB-3BFF-AF94-BE52-20E04DCFC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852904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8E7D5DFA-994C-9F98-21C1-B1B3DBB98C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848144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57DE475B-97F4-3E6F-2B4D-4ACA8CFED5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372684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54CEDACE-7B5C-647F-9D21-030AF1298B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34893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41A541D8-6A65-928E-4B7C-3531F84E9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6287682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2AA6BB96F12E46B1AF1066B8C4EA5F" ma:contentTypeVersion="16" ma:contentTypeDescription="Create a new document." ma:contentTypeScope="" ma:versionID="7af39bc5cbf59b07cd7a13edfba29133">
  <xsd:schema xmlns:xsd="http://www.w3.org/2001/XMLSchema" xmlns:xs="http://www.w3.org/2001/XMLSchema" xmlns:p="http://schemas.microsoft.com/office/2006/metadata/properties" xmlns:ns2="b430c71d-cdb9-4c76-b748-3295791f84c7" xmlns:ns3="766ca59a-79de-40ee-bae0-a6f4c5fe7cc2" targetNamespace="http://schemas.microsoft.com/office/2006/metadata/properties" ma:root="true" ma:fieldsID="5e69f53ea72adcd408371364a63fbad4" ns2:_="" ns3:_="">
    <xsd:import namespace="b430c71d-cdb9-4c76-b748-3295791f84c7"/>
    <xsd:import namespace="766ca59a-79de-40ee-bae0-a6f4c5fe7c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30c71d-cdb9-4c76-b748-3295791f84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adf4b17-80b1-4c0e-95f2-2da5994417b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66ca59a-79de-40ee-bae0-a6f4c5fe7cc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df99bad-f11f-4d6d-89a7-fbcd4cea3758}" ma:internalName="TaxCatchAll" ma:showField="CatchAllData" ma:web="766ca59a-79de-40ee-bae0-a6f4c5fe7c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66ca59a-79de-40ee-bae0-a6f4c5fe7cc2" xsi:nil="true"/>
    <lcf76f155ced4ddcb4097134ff3c332f xmlns="b430c71d-cdb9-4c76-b748-3295791f84c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D74B764-A716-4FE3-B2AC-7B4CF16D5131}">
  <ds:schemaRefs>
    <ds:schemaRef ds:uri="766ca59a-79de-40ee-bae0-a6f4c5fe7cc2"/>
    <ds:schemaRef ds:uri="b430c71d-cdb9-4c76-b748-3295791f84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C37E109-C078-4B81-8E1A-C32AC5C87626}">
  <ds:schemaRefs>
    <ds:schemaRef ds:uri="http://schemas.microsoft.com/sharepoint/v3/contenttype/forms"/>
  </ds:schemaRefs>
</ds:datastoreItem>
</file>

<file path=customXml/itemProps3.xml><?xml version="1.0" encoding="utf-8"?>
<ds:datastoreItem xmlns:ds="http://schemas.openxmlformats.org/officeDocument/2006/customXml" ds:itemID="{E27F5673-0767-40FF-9106-B627DE1EB8B4}">
  <ds:schemaRefs>
    <ds:schemaRef ds:uri="766ca59a-79de-40ee-bae0-a6f4c5fe7cc2"/>
    <ds:schemaRef ds:uri="b430c71d-cdb9-4c76-b748-3295791f84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546</Words>
  <Application>Microsoft Office PowerPoint</Application>
  <PresentationFormat>Widescreen</PresentationFormat>
  <Paragraphs>37</Paragraphs>
  <Slides>20</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Lyon Text</vt:lpstr>
      <vt:lpstr>Sailec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eMoney Advisor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Arleny Abad</dc:creator>
  <cp:lastModifiedBy>Arleny Abad</cp:lastModifiedBy>
  <cp:revision>2</cp:revision>
  <dcterms:created xsi:type="dcterms:W3CDTF">2023-04-18T18:08:50Z</dcterms:created>
  <dcterms:modified xsi:type="dcterms:W3CDTF">2023-04-20T14:10:00Z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8969377B-9F26-41F6-A588-B4540FF269C5</vt:lpwstr>
  </property>
  <property fmtid="{D5CDD505-2E9C-101B-9397-08002B2CF9AE}" pid="3" name="ArticulatePath">
    <vt:lpwstr>Presentation1</vt:lpwstr>
  </property>
  <property fmtid="{D5CDD505-2E9C-101B-9397-08002B2CF9AE}" pid="4" name="ContentTypeId">
    <vt:lpwstr>0x010100BD2AA6BB96F12E46B1AF1066B8C4EA5F</vt:lpwstr>
  </property>
  <property fmtid="{D5CDD505-2E9C-101B-9397-08002B2CF9AE}" pid="5" name="MediaServiceImageTags">
    <vt:lpwstr/>
  </property>
</Properties>
</file>