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modernComment_106_18C8BB3C.xml" ContentType="application/vnd.ms-powerpoint.comment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comments/modernComment_127_359DAEA1.xml" ContentType="application/vnd.ms-powerpoint.comment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tags/tag10.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comments/modernComment_13E_75A4552B.xml" ContentType="application/vnd.ms-powerpoint.comments+xml"/>
  <Override PartName="/ppt/tags/tag13.xml" ContentType="application/vnd.openxmlformats-officedocument.presentationml.tags+xml"/>
  <Override PartName="/ppt/comments/modernComment_12E_F228476A.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comments/modernComment_123_2015BD58.xml" ContentType="application/vnd.ms-powerpoint.comment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comments/modernComment_143_40D16725.xml" ContentType="application/vnd.ms-powerpoint.comments+xml"/>
  <Override PartName="/ppt/tags/tag22.xml" ContentType="application/vnd.openxmlformats-officedocument.presentationml.tags+xml"/>
  <Override PartName="/ppt/tags/tag23.xml" ContentType="application/vnd.openxmlformats-officedocument.presentationml.tags+xml"/>
  <Override PartName="/ppt/comments/modernComment_13A_C6E99409.xml" ContentType="application/vnd.ms-powerpoint.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4.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25.xml" ContentType="application/vnd.openxmlformats-officedocument.presentationml.tags+xml"/>
  <Override PartName="/ppt/tags/tag26.xml" ContentType="application/vnd.openxmlformats-officedocument.presentationml.tags+xml"/>
  <Override PartName="/ppt/comments/modernComment_140_C49AA695.xml" ContentType="application/vnd.ms-powerpoint.comments+xml"/>
  <Override PartName="/ppt/tags/tag27.xml" ContentType="application/vnd.openxmlformats-officedocument.presentationml.tags+xml"/>
  <Override PartName="/ppt/tags/tag28.xml" ContentType="application/vnd.openxmlformats-officedocument.presentationml.tags+xml"/>
  <Override PartName="/ppt/comments/modernComment_124_698BFB24.xml" ContentType="application/vnd.ms-powerpoint.comment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comments/modernComment_133_D976EF78.xml" ContentType="application/vnd.ms-powerpoint.comment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9.xml" ContentType="application/vnd.openxmlformats-officedocument.presentationml.notesSlide+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662" r:id="rId5"/>
    <p:sldMasterId id="2147483663" r:id="rId6"/>
  </p:sldMasterIdLst>
  <p:notesMasterIdLst>
    <p:notesMasterId r:id="rId48"/>
  </p:notesMasterIdLst>
  <p:handoutMasterIdLst>
    <p:handoutMasterId r:id="rId49"/>
  </p:handoutMasterIdLst>
  <p:sldIdLst>
    <p:sldId id="262" r:id="rId7"/>
    <p:sldId id="327" r:id="rId8"/>
    <p:sldId id="334" r:id="rId9"/>
    <p:sldId id="295" r:id="rId10"/>
    <p:sldId id="328" r:id="rId11"/>
    <p:sldId id="290" r:id="rId12"/>
    <p:sldId id="321" r:id="rId13"/>
    <p:sldId id="297" r:id="rId14"/>
    <p:sldId id="310" r:id="rId15"/>
    <p:sldId id="308" r:id="rId16"/>
    <p:sldId id="340" r:id="rId17"/>
    <p:sldId id="301" r:id="rId18"/>
    <p:sldId id="318" r:id="rId19"/>
    <p:sldId id="302" r:id="rId20"/>
    <p:sldId id="338" r:id="rId21"/>
    <p:sldId id="257" r:id="rId22"/>
    <p:sldId id="299" r:id="rId23"/>
    <p:sldId id="300" r:id="rId24"/>
    <p:sldId id="309" r:id="rId25"/>
    <p:sldId id="291" r:id="rId26"/>
    <p:sldId id="330" r:id="rId27"/>
    <p:sldId id="322" r:id="rId28"/>
    <p:sldId id="323" r:id="rId29"/>
    <p:sldId id="313" r:id="rId30"/>
    <p:sldId id="315" r:id="rId31"/>
    <p:sldId id="316" r:id="rId32"/>
    <p:sldId id="296" r:id="rId33"/>
    <p:sldId id="314" r:id="rId34"/>
    <p:sldId id="337" r:id="rId35"/>
    <p:sldId id="319" r:id="rId36"/>
    <p:sldId id="320" r:id="rId37"/>
    <p:sldId id="332" r:id="rId38"/>
    <p:sldId id="292" r:id="rId39"/>
    <p:sldId id="304" r:id="rId40"/>
    <p:sldId id="306" r:id="rId41"/>
    <p:sldId id="307" r:id="rId42"/>
    <p:sldId id="339" r:id="rId43"/>
    <p:sldId id="326" r:id="rId44"/>
    <p:sldId id="325" r:id="rId45"/>
    <p:sldId id="305" r:id="rId46"/>
    <p:sldId id="336" r:id="rId47"/>
  </p:sldIdLst>
  <p:sldSz cx="12188825" cy="6858000"/>
  <p:notesSz cx="7010400" cy="9296400"/>
  <p:custDataLst>
    <p:tags r:id="rId50"/>
  </p:custDataLst>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0" userDrawn="1">
          <p15:clr>
            <a:srgbClr val="A4A3A4"/>
          </p15:clr>
        </p15:guide>
        <p15:guide id="2" pos="421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83024B-7CC7-223C-A9FB-97250C100DC7}" name="Elizabeth Tucker" initials="ET" userId="S::etucker@emoneyadvisor.com::61d75bcb-91b9-41d2-a023-ed90314b89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073DC1-2007-0B2C-6903-6E28AC26004C}" v="18" dt="2022-10-27T13:18:34.119"/>
    <p1510:client id="{8A905277-CC6D-4C5F-BAB1-B71FEF3F93A1}" v="119" dt="2022-10-26T03:22:56.967"/>
    <p1510:client id="{8F6282E1-B885-4152-BB40-EED652FE74A2}" v="18" dt="2022-10-26T14:03:47.457"/>
    <p1510:client id="{9E9D5980-CB25-4FE7-8F39-E6A46D131C18}" v="142" dt="2022-10-25T17:58:23.297"/>
    <p1510:client id="{BE300F22-44B4-48CF-AB3B-9F406B86F9FB}" v="1" dt="2022-10-26T14:05:41.639"/>
    <p1510:client id="{E752297D-5080-5A19-A031-9EC3AA72C51E}" v="75" dt="2022-10-25T16:51:22.502"/>
    <p1510:client id="{EB929C8F-917B-430C-BA51-3EE863152588}" v="775" dt="2022-10-26T14:13:03.4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8" y="48"/>
      </p:cViewPr>
      <p:guideLst>
        <p:guide orient="horz" pos="1040"/>
        <p:guide pos="421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tags" Target="tags/tag1.xml"/><Relationship Id="rId55"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s>
</file>

<file path=ppt/comments/modernComment_106_18C8BB3C.xml><?xml version="1.0" encoding="utf-8"?>
<p188:cmLst xmlns:a="http://schemas.openxmlformats.org/drawingml/2006/main" xmlns:r="http://schemas.openxmlformats.org/officeDocument/2006/relationships" xmlns:p188="http://schemas.microsoft.com/office/powerpoint/2018/8/main">
  <p188:cm id="{12500F5B-780C-44C5-9FCB-F380D0F01CB0}" authorId="{E083024B-7CC7-223C-A9FB-97250C100DC7}" created="2022-10-03T14:55:36.106">
    <pc:sldMkLst xmlns:pc="http://schemas.microsoft.com/office/powerpoint/2013/main/command">
      <pc:docMk/>
      <pc:sldMk cId="415808316" sldId="262"/>
    </pc:sldMkLst>
    <p188:txBody>
      <a:bodyPr/>
      <a:lstStyle/>
      <a:p>
        <a:r>
          <a:rPr lang="en-US"/>
          <a:t>TR Guy - Comes in and does the introduction of the team and himself!</a:t>
        </a:r>
      </a:p>
    </p188:txBody>
  </p188:cm>
</p188:cmLst>
</file>

<file path=ppt/comments/modernComment_123_2015BD58.xml><?xml version="1.0" encoding="utf-8"?>
<p188:cmLst xmlns:a="http://schemas.openxmlformats.org/drawingml/2006/main" xmlns:r="http://schemas.openxmlformats.org/officeDocument/2006/relationships" xmlns:p188="http://schemas.microsoft.com/office/powerpoint/2018/8/main">
  <p188:cm id="{A1C80C14-8F5D-4CD0-A6DC-B32FD834081D}" authorId="{E083024B-7CC7-223C-A9FB-97250C100DC7}" created="2022-10-03T15:12:14.803">
    <pc:sldMkLst xmlns:pc="http://schemas.microsoft.com/office/powerpoint/2013/main/command">
      <pc:docMk/>
      <pc:sldMk cId="538295640" sldId="291"/>
    </pc:sldMkLst>
    <p188:txBody>
      <a:bodyPr/>
      <a:lstStyle/>
      <a:p>
        <a:r>
          <a:rPr lang="en-US"/>
          <a:t>TR Guy : " ( sound of a drumroll"  NOW...we have Staphanie Starr who will be reviewing our Benefits and Wellness programs!</a:t>
        </a:r>
      </a:p>
    </p188:txBody>
  </p188:cm>
</p188:cmLst>
</file>

<file path=ppt/comments/modernComment_124_698BFB24.xml><?xml version="1.0" encoding="utf-8"?>
<p188:cmLst xmlns:a="http://schemas.openxmlformats.org/drawingml/2006/main" xmlns:r="http://schemas.openxmlformats.org/officeDocument/2006/relationships" xmlns:p188="http://schemas.microsoft.com/office/powerpoint/2018/8/main">
  <p188:cm id="{0AE9A4BF-0F8F-4D43-9AE7-027D7128FDE2}" authorId="{E083024B-7CC7-223C-A9FB-97250C100DC7}" created="2022-10-03T15:35:48.432">
    <pc:sldMkLst xmlns:pc="http://schemas.microsoft.com/office/powerpoint/2013/main/command">
      <pc:docMk/>
      <pc:sldMk cId="1770781476" sldId="292"/>
    </pc:sldMkLst>
    <p188:txBody>
      <a:bodyPr/>
      <a:lstStyle/>
      <a:p>
        <a:r>
          <a:rPr lang="en-US"/>
          <a:t>TR Guy - " Lastly, we have Elizabeth Tucker who will be discussing the 3rd pillar of TR... Rewards and Recognition!"</a:t>
        </a:r>
      </a:p>
    </p188:txBody>
  </p188:cm>
</p188:cmLst>
</file>

<file path=ppt/comments/modernComment_127_359DAEA1.xml><?xml version="1.0" encoding="utf-8"?>
<p188:cmLst xmlns:a="http://schemas.openxmlformats.org/drawingml/2006/main" xmlns:r="http://schemas.openxmlformats.org/officeDocument/2006/relationships" xmlns:p188="http://schemas.microsoft.com/office/powerpoint/2018/8/main">
  <p188:cm id="{30B68C53-54EE-4E84-8427-B64F87C75307}" authorId="{E083024B-7CC7-223C-A9FB-97250C100DC7}" created="2022-10-03T14:57:15.780">
    <ac:deMkLst xmlns:ac="http://schemas.microsoft.com/office/drawing/2013/main/command">
      <pc:docMk xmlns:pc="http://schemas.microsoft.com/office/powerpoint/2013/main/command"/>
      <pc:sldMk xmlns:pc="http://schemas.microsoft.com/office/powerpoint/2013/main/command" cId="899526305" sldId="295"/>
      <ac:spMk id="3" creationId="{00000000-0000-0000-0000-000000000000}"/>
    </ac:deMkLst>
    <p188:txBody>
      <a:bodyPr/>
      <a:lstStyle/>
      <a:p>
        <a:r>
          <a:rPr lang="en-US"/>
          <a:t>TR Guy - Voice over this slide; " At eMoney -...... "  Next, we'll start with Jennifer Aldridge discussing Compensation</a:t>
        </a:r>
      </a:p>
    </p188:txBody>
  </p188:cm>
</p188:cmLst>
</file>

<file path=ppt/comments/modernComment_12E_F228476A.xml><?xml version="1.0" encoding="utf-8"?>
<p188:cmLst xmlns:a="http://schemas.openxmlformats.org/drawingml/2006/main" xmlns:r="http://schemas.openxmlformats.org/officeDocument/2006/relationships" xmlns:p188="http://schemas.microsoft.com/office/powerpoint/2018/8/main">
  <p188:cm id="{4D2170AC-4F6F-441F-9AA4-FAF1E55BB0BD}" authorId="{E083024B-7CC7-223C-A9FB-97250C100DC7}" created="2022-10-03T15:01:30.458">
    <pc:sldMkLst xmlns:pc="http://schemas.microsoft.com/office/powerpoint/2013/main/command">
      <pc:docMk/>
      <pc:sldMk cId="4062725994" sldId="302"/>
    </pc:sldMkLst>
    <p188:txBody>
      <a:bodyPr/>
      <a:lstStyle/>
      <a:p>
        <a:r>
          <a:rPr lang="en-US"/>
          <a:t>TR Guy - WOW! These are some amazing stats! Great to know!</a:t>
        </a:r>
      </a:p>
    </p188:txBody>
  </p188:cm>
</p188:cmLst>
</file>

<file path=ppt/comments/modernComment_133_D976EF78.xml><?xml version="1.0" encoding="utf-8"?>
<p188:cmLst xmlns:a="http://schemas.openxmlformats.org/drawingml/2006/main" xmlns:r="http://schemas.openxmlformats.org/officeDocument/2006/relationships" xmlns:p188="http://schemas.microsoft.com/office/powerpoint/2018/8/main">
  <p188:cm id="{8984CBEC-F174-43CC-BC48-57DBD8B1387E}" authorId="{E083024B-7CC7-223C-A9FB-97250C100DC7}" created="2022-10-03T15:37:50.685">
    <pc:sldMkLst xmlns:pc="http://schemas.microsoft.com/office/powerpoint/2013/main/command">
      <pc:docMk/>
      <pc:sldMk cId="3648450424" sldId="307"/>
    </pc:sldMkLst>
    <p188:txBody>
      <a:bodyPr/>
      <a:lstStyle/>
      <a:p>
        <a:r>
          <a:rPr lang="en-US"/>
          <a:t>TR Guy - "This is amazing! I love that eMoney takes the time and recognizes the outstanding work we all do through these programs! Means alot!"</a:t>
        </a:r>
      </a:p>
    </p188:txBody>
  </p188:cm>
</p188:cmLst>
</file>

<file path=ppt/comments/modernComment_13A_C6E99409.xml><?xml version="1.0" encoding="utf-8"?>
<p188:cmLst xmlns:a="http://schemas.openxmlformats.org/drawingml/2006/main" xmlns:r="http://schemas.openxmlformats.org/officeDocument/2006/relationships" xmlns:p188="http://schemas.microsoft.com/office/powerpoint/2018/8/main">
  <p188:cm id="{10BC4B61-817E-4904-9C95-D17F7E72AFE6}" authorId="{E083024B-7CC7-223C-A9FB-97250C100DC7}" created="2022-10-03T15:29:09.078">
    <pc:sldMkLst xmlns:pc="http://schemas.microsoft.com/office/powerpoint/2013/main/command">
      <pc:docMk/>
      <pc:sldMk cId="3337196553" sldId="314"/>
    </pc:sldMkLst>
    <p188:txBody>
      <a:bodyPr/>
      <a:lstStyle/>
      <a:p>
        <a:r>
          <a:rPr lang="en-US"/>
          <a:t>TR Guy... " Gotta take care of our furry family members too! :)"</a:t>
        </a:r>
      </a:p>
    </p188:txBody>
  </p188:cm>
</p188:cmLst>
</file>

<file path=ppt/comments/modernComment_13E_75A4552B.xml><?xml version="1.0" encoding="utf-8"?>
<p188:cmLst xmlns:a="http://schemas.openxmlformats.org/drawingml/2006/main" xmlns:r="http://schemas.openxmlformats.org/officeDocument/2006/relationships" xmlns:p188="http://schemas.microsoft.com/office/powerpoint/2018/8/main">
  <p188:cm id="{E1A08113-BF48-40F5-A5E5-AD228512BEE2}" authorId="{E083024B-7CC7-223C-A9FB-97250C100DC7}" created="2022-10-03T15:10:33.206">
    <pc:sldMkLst xmlns:pc="http://schemas.microsoft.com/office/powerpoint/2013/main/command">
      <pc:docMk/>
      <pc:sldMk cId="1973703979" sldId="318"/>
    </pc:sldMkLst>
    <p188:txBody>
      <a:bodyPr/>
      <a:lstStyle/>
      <a:p>
        <a:r>
          <a:rPr lang="en-US"/>
          <a:t>TR Guy - " Knock, Knock....remember to be eligible for a promo/transfer..."  (Run through checklist" </a:t>
        </a:r>
      </a:p>
    </p188:txBody>
  </p188:cm>
</p188:cmLst>
</file>

<file path=ppt/comments/modernComment_140_C49AA695.xml><?xml version="1.0" encoding="utf-8"?>
<p188:cmLst xmlns:a="http://schemas.openxmlformats.org/drawingml/2006/main" xmlns:r="http://schemas.openxmlformats.org/officeDocument/2006/relationships" xmlns:p188="http://schemas.microsoft.com/office/powerpoint/2018/8/main">
  <p188:cm id="{DB4D1F6D-9F06-4449-B15A-F5C43E7D8C21}" authorId="{E083024B-7CC7-223C-A9FB-97250C100DC7}" created="2022-10-03T15:30:45.252">
    <ac:deMkLst xmlns:ac="http://schemas.microsoft.com/office/drawing/2013/main/command">
      <pc:docMk xmlns:pc="http://schemas.microsoft.com/office/powerpoint/2013/main/command"/>
      <pc:sldMk xmlns:pc="http://schemas.microsoft.com/office/powerpoint/2013/main/command" cId="3298469525" sldId="320"/>
      <ac:spMk id="5" creationId="{B0953F0D-408A-52A7-4CAA-53E207235DD5}"/>
    </ac:deMkLst>
    <p188:txBody>
      <a:bodyPr/>
      <a:lstStyle/>
      <a:p>
        <a:r>
          <a:rPr lang="en-US"/>
          <a:t>TR Guy - (pop in with sunglasses on, a straw hat and a drink in hand) It's important to have " me-time" everyone!</a:t>
        </a:r>
      </a:p>
    </p188:txBody>
  </p188:cm>
</p188:cmLst>
</file>

<file path=ppt/comments/modernComment_143_40D16725.xml><?xml version="1.0" encoding="utf-8"?>
<p188:cmLst xmlns:a="http://schemas.openxmlformats.org/drawingml/2006/main" xmlns:r="http://schemas.openxmlformats.org/officeDocument/2006/relationships" xmlns:p188="http://schemas.microsoft.com/office/powerpoint/2018/8/main">
  <p188:cm id="{D76BEDF1-AAC3-4932-80C6-70E863ABEADD}" authorId="{E083024B-7CC7-223C-A9FB-97250C100DC7}" created="2022-10-03T15:25:24.994">
    <ac:deMkLst xmlns:ac="http://schemas.microsoft.com/office/drawing/2013/main/command">
      <pc:docMk xmlns:pc="http://schemas.microsoft.com/office/powerpoint/2013/main/command"/>
      <pc:sldMk xmlns:pc="http://schemas.microsoft.com/office/powerpoint/2013/main/command" cId="1087465253" sldId="323"/>
      <ac:spMk id="3" creationId="{B5A70DAE-E4D8-33FD-C0F5-4CEC15931C10}"/>
    </ac:deMkLst>
    <p188:replyLst>
      <p188:reply id="{FDC21844-3F26-4A47-AA20-89E439108FBE}" authorId="{E083024B-7CC7-223C-A9FB-97250C100DC7}" created="2022-10-03T15:26:43.027">
        <p188:txBody>
          <a:bodyPr/>
          <a:lstStyle/>
          <a:p>
            <a:r>
              <a:rPr lang="en-US"/>
              <a:t>Add in .. " Psst... don't forget the HDHP is at no cost to you as the employee AND eMoney adds up to $1200 annually to your HSA account!!" </a:t>
            </a:r>
          </a:p>
        </p188:txBody>
      </p188:reply>
    </p188:replyLst>
    <p188:txBody>
      <a:bodyPr/>
      <a:lstStyle/>
      <a:p>
        <a:r>
          <a:rPr lang="en-US"/>
          <a:t>TR Guy - " Just a quick reminder... we now have Aetna for our medical provider. We have 2 plans that we offer.... HDHP or the OAMC ( PPO) options!"</a:t>
        </a:r>
      </a:p>
    </p188:txBody>
  </p188:cm>
</p188:cmLst>
</file>

<file path=ppt/diagrams/_rels/data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ata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86D5F7-F614-4145-8678-A7F4BCDDD3B0}" type="doc">
      <dgm:prSet loTypeId="urn:microsoft.com/office/officeart/2005/8/layout/hList1" loCatId="list" qsTypeId="urn:microsoft.com/office/officeart/2005/8/quickstyle/simple4" qsCatId="simple" csTypeId="urn:microsoft.com/office/officeart/2005/8/colors/accent2_2" csCatId="accent2" phldr="1"/>
      <dgm:spPr/>
      <dgm:t>
        <a:bodyPr/>
        <a:lstStyle/>
        <a:p>
          <a:endParaRPr lang="en-US"/>
        </a:p>
      </dgm:t>
    </dgm:pt>
    <dgm:pt modelId="{F9490889-66CB-4762-9FE8-7683B29653D5}">
      <dgm:prSet/>
      <dgm:spPr/>
      <dgm:t>
        <a:bodyPr/>
        <a:lstStyle/>
        <a:p>
          <a:pPr rtl="0">
            <a:defRPr b="1"/>
          </a:pPr>
          <a:r>
            <a:rPr lang="en-US" b="0" i="0"/>
            <a:t>Base Pay</a:t>
          </a:r>
          <a:r>
            <a:rPr lang="en-US" b="0">
              <a:latin typeface="Arial Black" panose="020B0A04020102020204"/>
            </a:rPr>
            <a:t> </a:t>
          </a:r>
          <a:endParaRPr lang="en-US" b="1">
            <a:latin typeface="Arial Black" panose="020B0A04020102020204"/>
          </a:endParaRPr>
        </a:p>
      </dgm:t>
    </dgm:pt>
    <dgm:pt modelId="{5B7A9484-E68C-468E-8082-4050432F1346}" type="parTrans" cxnId="{2A17349B-326C-46D0-AED4-E63625B4983B}">
      <dgm:prSet/>
      <dgm:spPr/>
      <dgm:t>
        <a:bodyPr/>
        <a:lstStyle/>
        <a:p>
          <a:endParaRPr lang="en-US"/>
        </a:p>
      </dgm:t>
    </dgm:pt>
    <dgm:pt modelId="{B70EDCC3-1FD4-4430-894D-EE2BFD055A60}" type="sibTrans" cxnId="{2A17349B-326C-46D0-AED4-E63625B4983B}">
      <dgm:prSet/>
      <dgm:spPr/>
      <dgm:t>
        <a:bodyPr/>
        <a:lstStyle/>
        <a:p>
          <a:endParaRPr lang="en-US"/>
        </a:p>
      </dgm:t>
    </dgm:pt>
    <dgm:pt modelId="{53BE0015-609E-443B-BF70-3E77BF3B0816}">
      <dgm:prSet/>
      <dgm:spPr/>
      <dgm:t>
        <a:bodyPr/>
        <a:lstStyle/>
        <a:p>
          <a:pPr rtl="0"/>
          <a:r>
            <a:rPr lang="en-US" b="0" i="0"/>
            <a:t>Market Data</a:t>
          </a:r>
          <a:r>
            <a:rPr lang="en-US" b="0" i="0">
              <a:latin typeface="Arial Black" panose="020B0A04020102020204"/>
            </a:rPr>
            <a:t> </a:t>
          </a:r>
          <a:endParaRPr lang="en-US"/>
        </a:p>
      </dgm:t>
    </dgm:pt>
    <dgm:pt modelId="{F1B7347B-9056-4675-805F-BFBEC613F28B}" type="parTrans" cxnId="{B8DF54D1-4429-45D5-A8E9-2AB3B423F93C}">
      <dgm:prSet/>
      <dgm:spPr/>
      <dgm:t>
        <a:bodyPr/>
        <a:lstStyle/>
        <a:p>
          <a:endParaRPr lang="en-US"/>
        </a:p>
      </dgm:t>
    </dgm:pt>
    <dgm:pt modelId="{48ED61D6-C48C-41A3-AF5F-E20CA4697833}" type="sibTrans" cxnId="{B8DF54D1-4429-45D5-A8E9-2AB3B423F93C}">
      <dgm:prSet/>
      <dgm:spPr/>
      <dgm:t>
        <a:bodyPr/>
        <a:lstStyle/>
        <a:p>
          <a:endParaRPr lang="en-US"/>
        </a:p>
      </dgm:t>
    </dgm:pt>
    <dgm:pt modelId="{9A40056C-A2D8-4AA0-B12D-A88A7AC39E94}">
      <dgm:prSet/>
      <dgm:spPr/>
      <dgm:t>
        <a:bodyPr/>
        <a:lstStyle/>
        <a:p>
          <a:r>
            <a:rPr lang="en-US" b="0" i="0"/>
            <a:t>Performance</a:t>
          </a:r>
          <a:endParaRPr lang="en-US"/>
        </a:p>
      </dgm:t>
    </dgm:pt>
    <dgm:pt modelId="{4FC0DFB3-14BF-4F04-B912-1369CCB364FE}" type="parTrans" cxnId="{3037B2DC-5459-42A6-B846-D86D5E649C8E}">
      <dgm:prSet/>
      <dgm:spPr/>
      <dgm:t>
        <a:bodyPr/>
        <a:lstStyle/>
        <a:p>
          <a:endParaRPr lang="en-US"/>
        </a:p>
      </dgm:t>
    </dgm:pt>
    <dgm:pt modelId="{798A2CDC-1E7F-4F98-B3D1-78BAC15B0659}" type="sibTrans" cxnId="{3037B2DC-5459-42A6-B846-D86D5E649C8E}">
      <dgm:prSet/>
      <dgm:spPr/>
      <dgm:t>
        <a:bodyPr/>
        <a:lstStyle/>
        <a:p>
          <a:endParaRPr lang="en-US"/>
        </a:p>
      </dgm:t>
    </dgm:pt>
    <dgm:pt modelId="{D777E736-5FE3-4CA4-8480-C8B806EC0FDA}">
      <dgm:prSet/>
      <dgm:spPr/>
      <dgm:t>
        <a:bodyPr/>
        <a:lstStyle/>
        <a:p>
          <a:r>
            <a:rPr lang="en-US" b="0" i="0"/>
            <a:t>Experience</a:t>
          </a:r>
          <a:endParaRPr lang="en-US"/>
        </a:p>
      </dgm:t>
    </dgm:pt>
    <dgm:pt modelId="{87F5AFA5-5EC8-46BD-8D7C-719D8FC0A4A4}" type="parTrans" cxnId="{2AFB0DAB-A8DA-440E-9C41-417DA9D3636D}">
      <dgm:prSet/>
      <dgm:spPr/>
      <dgm:t>
        <a:bodyPr/>
        <a:lstStyle/>
        <a:p>
          <a:endParaRPr lang="en-US"/>
        </a:p>
      </dgm:t>
    </dgm:pt>
    <dgm:pt modelId="{4D235D9F-9352-4EFC-B18A-126F1EEC9D86}" type="sibTrans" cxnId="{2AFB0DAB-A8DA-440E-9C41-417DA9D3636D}">
      <dgm:prSet/>
      <dgm:spPr/>
      <dgm:t>
        <a:bodyPr/>
        <a:lstStyle/>
        <a:p>
          <a:endParaRPr lang="en-US"/>
        </a:p>
      </dgm:t>
    </dgm:pt>
    <dgm:pt modelId="{CBB19940-0B91-406C-B17E-D199E2148A99}">
      <dgm:prSet/>
      <dgm:spPr/>
      <dgm:t>
        <a:bodyPr/>
        <a:lstStyle/>
        <a:p>
          <a:pPr rtl="0">
            <a:defRPr b="1"/>
          </a:pPr>
          <a:r>
            <a:rPr lang="en-US" b="0" i="0"/>
            <a:t>Variable Pay</a:t>
          </a:r>
          <a:endParaRPr lang="en-US" b="1" i="0">
            <a:latin typeface="Arial Black"/>
            <a:cs typeface="Arial"/>
          </a:endParaRPr>
        </a:p>
      </dgm:t>
    </dgm:pt>
    <dgm:pt modelId="{A59794AC-51A1-45F7-9C65-F82FA8B91925}" type="parTrans" cxnId="{0DAB0E5B-FA1A-4BE4-81D1-CE1FAB2770B9}">
      <dgm:prSet/>
      <dgm:spPr/>
      <dgm:t>
        <a:bodyPr/>
        <a:lstStyle/>
        <a:p>
          <a:endParaRPr lang="en-US"/>
        </a:p>
      </dgm:t>
    </dgm:pt>
    <dgm:pt modelId="{7818C688-101E-4D9C-AD45-BCAF3C72EE7A}" type="sibTrans" cxnId="{0DAB0E5B-FA1A-4BE4-81D1-CE1FAB2770B9}">
      <dgm:prSet/>
      <dgm:spPr/>
      <dgm:t>
        <a:bodyPr/>
        <a:lstStyle/>
        <a:p>
          <a:endParaRPr lang="en-US"/>
        </a:p>
      </dgm:t>
    </dgm:pt>
    <dgm:pt modelId="{EDBD499B-6A2F-44A1-BD3D-BE22DC6E55EB}">
      <dgm:prSet/>
      <dgm:spPr/>
      <dgm:t>
        <a:bodyPr/>
        <a:lstStyle/>
        <a:p>
          <a:r>
            <a:rPr lang="en-US" b="0">
              <a:latin typeface="Arial"/>
              <a:cs typeface="Arial"/>
            </a:rPr>
            <a:t>Company</a:t>
          </a:r>
          <a:r>
            <a:rPr lang="en-US" b="0" i="0">
              <a:latin typeface="Arial"/>
              <a:cs typeface="Arial"/>
            </a:rPr>
            <a:t> Performance</a:t>
          </a:r>
          <a:endParaRPr lang="en-US" b="0">
            <a:latin typeface="Arial"/>
            <a:cs typeface="Arial"/>
          </a:endParaRPr>
        </a:p>
      </dgm:t>
    </dgm:pt>
    <dgm:pt modelId="{B392CA84-195C-4462-9E03-539C68902B09}" type="parTrans" cxnId="{D4B2139C-CEC7-43D8-8928-4D1800326A0C}">
      <dgm:prSet/>
      <dgm:spPr/>
      <dgm:t>
        <a:bodyPr/>
        <a:lstStyle/>
        <a:p>
          <a:endParaRPr lang="en-US"/>
        </a:p>
      </dgm:t>
    </dgm:pt>
    <dgm:pt modelId="{1353AD0C-78FB-434D-A6A3-C45782857B14}" type="sibTrans" cxnId="{D4B2139C-CEC7-43D8-8928-4D1800326A0C}">
      <dgm:prSet/>
      <dgm:spPr/>
      <dgm:t>
        <a:bodyPr/>
        <a:lstStyle/>
        <a:p>
          <a:endParaRPr lang="en-US"/>
        </a:p>
      </dgm:t>
    </dgm:pt>
    <dgm:pt modelId="{EE25FA8F-A48A-4630-86C9-869D296B16A1}">
      <dgm:prSet/>
      <dgm:spPr/>
      <dgm:t>
        <a:bodyPr/>
        <a:lstStyle/>
        <a:p>
          <a:r>
            <a:rPr lang="en-US" b="0" i="0">
              <a:latin typeface="Arial"/>
              <a:cs typeface="Arial"/>
            </a:rPr>
            <a:t>Individual Performance</a:t>
          </a:r>
          <a:endParaRPr lang="en-US" b="0">
            <a:latin typeface="Arial"/>
            <a:cs typeface="Arial"/>
          </a:endParaRPr>
        </a:p>
      </dgm:t>
    </dgm:pt>
    <dgm:pt modelId="{9C36556B-910B-4B97-A958-DD5C4A206318}" type="parTrans" cxnId="{E6CD67A6-A8C9-409E-B3EF-7C8D53B50ECD}">
      <dgm:prSet/>
      <dgm:spPr/>
      <dgm:t>
        <a:bodyPr/>
        <a:lstStyle/>
        <a:p>
          <a:endParaRPr lang="en-US"/>
        </a:p>
      </dgm:t>
    </dgm:pt>
    <dgm:pt modelId="{75222756-5A4F-43A1-A6FA-E1AEE7663AEB}" type="sibTrans" cxnId="{E6CD67A6-A8C9-409E-B3EF-7C8D53B50ECD}">
      <dgm:prSet/>
      <dgm:spPr/>
      <dgm:t>
        <a:bodyPr/>
        <a:lstStyle/>
        <a:p>
          <a:endParaRPr lang="en-US"/>
        </a:p>
      </dgm:t>
    </dgm:pt>
    <dgm:pt modelId="{46C12E55-91D2-42F6-BDF4-6437695632FE}">
      <dgm:prSet phldr="0"/>
      <dgm:spPr/>
      <dgm:t>
        <a:bodyPr/>
        <a:lstStyle/>
        <a:p>
          <a:pPr rtl="0"/>
          <a:r>
            <a:rPr lang="en-US" b="0" i="0">
              <a:latin typeface="Arial Black" panose="020B0A04020102020204"/>
            </a:rPr>
            <a:t>Hourly/Annual Rate</a:t>
          </a:r>
        </a:p>
      </dgm:t>
    </dgm:pt>
    <dgm:pt modelId="{73CA7B85-9271-4456-93CD-F894E2AFB86F}" type="parTrans" cxnId="{BB24D80A-091A-438D-B80B-015DBB86EAB2}">
      <dgm:prSet/>
      <dgm:spPr/>
    </dgm:pt>
    <dgm:pt modelId="{C2F4E222-3EC2-4E38-9F5B-90FAFACE6301}" type="sibTrans" cxnId="{BB24D80A-091A-438D-B80B-015DBB86EAB2}">
      <dgm:prSet/>
      <dgm:spPr/>
    </dgm:pt>
    <dgm:pt modelId="{D0F410EF-CCEC-49CC-BD3B-8EAFAE1EA1B6}">
      <dgm:prSet phldr="0"/>
      <dgm:spPr/>
      <dgm:t>
        <a:bodyPr/>
        <a:lstStyle/>
        <a:p>
          <a:pPr rtl="0"/>
          <a:r>
            <a:rPr lang="en-US" b="0" i="0">
              <a:latin typeface="Arial Black"/>
              <a:cs typeface="Arial"/>
            </a:rPr>
            <a:t>Bonus/Commission</a:t>
          </a:r>
        </a:p>
      </dgm:t>
    </dgm:pt>
    <dgm:pt modelId="{A0C14B90-BD6A-48BC-A99F-ADB0F6BA95E9}" type="parTrans" cxnId="{789D0AB2-ED73-4963-9F66-3E412977E9BE}">
      <dgm:prSet/>
      <dgm:spPr/>
    </dgm:pt>
    <dgm:pt modelId="{CE1319C5-E9EB-4DA6-A69B-3551898C9497}" type="sibTrans" cxnId="{789D0AB2-ED73-4963-9F66-3E412977E9BE}">
      <dgm:prSet/>
      <dgm:spPr/>
    </dgm:pt>
    <dgm:pt modelId="{80FA5075-BB23-48F0-A60D-85DADF1AC5B8}">
      <dgm:prSet phldr="0"/>
      <dgm:spPr/>
      <dgm:t>
        <a:bodyPr/>
        <a:lstStyle/>
        <a:p>
          <a:pPr rtl="0"/>
          <a:r>
            <a:rPr lang="en-US" b="0">
              <a:latin typeface="Arial"/>
              <a:cs typeface="Arial"/>
            </a:rPr>
            <a:t>Position</a:t>
          </a:r>
        </a:p>
      </dgm:t>
    </dgm:pt>
    <dgm:pt modelId="{186A9CEC-695B-432D-88EC-B3571C541AFE}" type="parTrans" cxnId="{77DC4A06-AB75-45E9-A592-034397A1FDBA}">
      <dgm:prSet/>
      <dgm:spPr/>
    </dgm:pt>
    <dgm:pt modelId="{7318C2CB-6FB6-456C-90C6-F2C01766C92B}" type="sibTrans" cxnId="{77DC4A06-AB75-45E9-A592-034397A1FDBA}">
      <dgm:prSet/>
      <dgm:spPr/>
    </dgm:pt>
    <dgm:pt modelId="{472F9EAD-59CB-43B9-9AB0-6AD6FB917FED}" type="pres">
      <dgm:prSet presAssocID="{3B86D5F7-F614-4145-8678-A7F4BCDDD3B0}" presName="Name0" presStyleCnt="0">
        <dgm:presLayoutVars>
          <dgm:dir/>
          <dgm:animLvl val="lvl"/>
          <dgm:resizeHandles val="exact"/>
        </dgm:presLayoutVars>
      </dgm:prSet>
      <dgm:spPr/>
    </dgm:pt>
    <dgm:pt modelId="{6996333A-384A-4930-9AAB-4D49771D160A}" type="pres">
      <dgm:prSet presAssocID="{F9490889-66CB-4762-9FE8-7683B29653D5}" presName="composite" presStyleCnt="0"/>
      <dgm:spPr/>
    </dgm:pt>
    <dgm:pt modelId="{D1820AF8-C7C0-4DC6-857E-3E03169F1C79}" type="pres">
      <dgm:prSet presAssocID="{F9490889-66CB-4762-9FE8-7683B29653D5}" presName="parTx" presStyleLbl="alignNode1" presStyleIdx="0" presStyleCnt="2">
        <dgm:presLayoutVars>
          <dgm:chMax val="0"/>
          <dgm:chPref val="0"/>
          <dgm:bulletEnabled val="1"/>
        </dgm:presLayoutVars>
      </dgm:prSet>
      <dgm:spPr/>
    </dgm:pt>
    <dgm:pt modelId="{02B4C5D0-05F7-483B-B34E-BDCCA6369307}" type="pres">
      <dgm:prSet presAssocID="{F9490889-66CB-4762-9FE8-7683B29653D5}" presName="desTx" presStyleLbl="alignAccFollowNode1" presStyleIdx="0" presStyleCnt="2">
        <dgm:presLayoutVars>
          <dgm:bulletEnabled val="1"/>
        </dgm:presLayoutVars>
      </dgm:prSet>
      <dgm:spPr/>
    </dgm:pt>
    <dgm:pt modelId="{1E791B92-BA7C-4927-A457-EED5F10472EF}" type="pres">
      <dgm:prSet presAssocID="{B70EDCC3-1FD4-4430-894D-EE2BFD055A60}" presName="space" presStyleCnt="0"/>
      <dgm:spPr/>
    </dgm:pt>
    <dgm:pt modelId="{63D05243-DEDA-4A4A-8CCC-52F5997DA4AB}" type="pres">
      <dgm:prSet presAssocID="{CBB19940-0B91-406C-B17E-D199E2148A99}" presName="composite" presStyleCnt="0"/>
      <dgm:spPr/>
    </dgm:pt>
    <dgm:pt modelId="{E29BAD0B-AFA3-4B47-8576-86587BEF9DDA}" type="pres">
      <dgm:prSet presAssocID="{CBB19940-0B91-406C-B17E-D199E2148A99}" presName="parTx" presStyleLbl="alignNode1" presStyleIdx="1" presStyleCnt="2">
        <dgm:presLayoutVars>
          <dgm:chMax val="0"/>
          <dgm:chPref val="0"/>
          <dgm:bulletEnabled val="1"/>
        </dgm:presLayoutVars>
      </dgm:prSet>
      <dgm:spPr/>
    </dgm:pt>
    <dgm:pt modelId="{92A68A6A-2681-4951-8978-F9C103A2CD96}" type="pres">
      <dgm:prSet presAssocID="{CBB19940-0B91-406C-B17E-D199E2148A99}" presName="desTx" presStyleLbl="alignAccFollowNode1" presStyleIdx="1" presStyleCnt="2">
        <dgm:presLayoutVars>
          <dgm:bulletEnabled val="1"/>
        </dgm:presLayoutVars>
      </dgm:prSet>
      <dgm:spPr/>
    </dgm:pt>
  </dgm:ptLst>
  <dgm:cxnLst>
    <dgm:cxn modelId="{77DC4A06-AB75-45E9-A592-034397A1FDBA}" srcId="{D0F410EF-CCEC-49CC-BD3B-8EAFAE1EA1B6}" destId="{80FA5075-BB23-48F0-A60D-85DADF1AC5B8}" srcOrd="0" destOrd="0" parTransId="{186A9CEC-695B-432D-88EC-B3571C541AFE}" sibTransId="{7318C2CB-6FB6-456C-90C6-F2C01766C92B}"/>
    <dgm:cxn modelId="{BB24D80A-091A-438D-B80B-015DBB86EAB2}" srcId="{F9490889-66CB-4762-9FE8-7683B29653D5}" destId="{46C12E55-91D2-42F6-BDF4-6437695632FE}" srcOrd="0" destOrd="0" parTransId="{73CA7B85-9271-4456-93CD-F894E2AFB86F}" sibTransId="{C2F4E222-3EC2-4E38-9F5B-90FAFACE6301}"/>
    <dgm:cxn modelId="{7532CD1F-8169-4589-9EEC-2425EE3B073E}" type="presOf" srcId="{D777E736-5FE3-4CA4-8480-C8B806EC0FDA}" destId="{02B4C5D0-05F7-483B-B34E-BDCCA6369307}" srcOrd="0" destOrd="3" presId="urn:microsoft.com/office/officeart/2005/8/layout/hList1"/>
    <dgm:cxn modelId="{5BCBC425-9C0E-4F9A-9EAE-986FAD9EFF0F}" type="presOf" srcId="{EDBD499B-6A2F-44A1-BD3D-BE22DC6E55EB}" destId="{92A68A6A-2681-4951-8978-F9C103A2CD96}" srcOrd="0" destOrd="2" presId="urn:microsoft.com/office/officeart/2005/8/layout/hList1"/>
    <dgm:cxn modelId="{F2A82931-4ADE-488D-BBD5-99C10FE2C11E}" type="presOf" srcId="{46C12E55-91D2-42F6-BDF4-6437695632FE}" destId="{02B4C5D0-05F7-483B-B34E-BDCCA6369307}" srcOrd="0" destOrd="0" presId="urn:microsoft.com/office/officeart/2005/8/layout/hList1"/>
    <dgm:cxn modelId="{0DAB0E5B-FA1A-4BE4-81D1-CE1FAB2770B9}" srcId="{3B86D5F7-F614-4145-8678-A7F4BCDDD3B0}" destId="{CBB19940-0B91-406C-B17E-D199E2148A99}" srcOrd="1" destOrd="0" parTransId="{A59794AC-51A1-45F7-9C65-F82FA8B91925}" sibTransId="{7818C688-101E-4D9C-AD45-BCAF3C72EE7A}"/>
    <dgm:cxn modelId="{B8A10862-667B-4685-9E66-D8F85E22742E}" type="presOf" srcId="{F9490889-66CB-4762-9FE8-7683B29653D5}" destId="{D1820AF8-C7C0-4DC6-857E-3E03169F1C79}" srcOrd="0" destOrd="0" presId="urn:microsoft.com/office/officeart/2005/8/layout/hList1"/>
    <dgm:cxn modelId="{88963A68-76BB-41FF-A072-1DDC4D434AB6}" type="presOf" srcId="{3B86D5F7-F614-4145-8678-A7F4BCDDD3B0}" destId="{472F9EAD-59CB-43B9-9AB0-6AD6FB917FED}" srcOrd="0" destOrd="0" presId="urn:microsoft.com/office/officeart/2005/8/layout/hList1"/>
    <dgm:cxn modelId="{F1465B7E-6573-48F6-B744-0A54972B4084}" type="presOf" srcId="{D0F410EF-CCEC-49CC-BD3B-8EAFAE1EA1B6}" destId="{92A68A6A-2681-4951-8978-F9C103A2CD96}" srcOrd="0" destOrd="0" presId="urn:microsoft.com/office/officeart/2005/8/layout/hList1"/>
    <dgm:cxn modelId="{2A17349B-326C-46D0-AED4-E63625B4983B}" srcId="{3B86D5F7-F614-4145-8678-A7F4BCDDD3B0}" destId="{F9490889-66CB-4762-9FE8-7683B29653D5}" srcOrd="0" destOrd="0" parTransId="{5B7A9484-E68C-468E-8082-4050432F1346}" sibTransId="{B70EDCC3-1FD4-4430-894D-EE2BFD055A60}"/>
    <dgm:cxn modelId="{D4B2139C-CEC7-43D8-8928-4D1800326A0C}" srcId="{D0F410EF-CCEC-49CC-BD3B-8EAFAE1EA1B6}" destId="{EDBD499B-6A2F-44A1-BD3D-BE22DC6E55EB}" srcOrd="1" destOrd="0" parTransId="{B392CA84-195C-4462-9E03-539C68902B09}" sibTransId="{1353AD0C-78FB-434D-A6A3-C45782857B14}"/>
    <dgm:cxn modelId="{E6CD67A6-A8C9-409E-B3EF-7C8D53B50ECD}" srcId="{D0F410EF-CCEC-49CC-BD3B-8EAFAE1EA1B6}" destId="{EE25FA8F-A48A-4630-86C9-869D296B16A1}" srcOrd="2" destOrd="0" parTransId="{9C36556B-910B-4B97-A958-DD5C4A206318}" sibTransId="{75222756-5A4F-43A1-A6FA-E1AEE7663AEB}"/>
    <dgm:cxn modelId="{2AFB0DAB-A8DA-440E-9C41-417DA9D3636D}" srcId="{46C12E55-91D2-42F6-BDF4-6437695632FE}" destId="{D777E736-5FE3-4CA4-8480-C8B806EC0FDA}" srcOrd="2" destOrd="0" parTransId="{87F5AFA5-5EC8-46BD-8D7C-719D8FC0A4A4}" sibTransId="{4D235D9F-9352-4EFC-B18A-126F1EEC9D86}"/>
    <dgm:cxn modelId="{789D0AB2-ED73-4963-9F66-3E412977E9BE}" srcId="{CBB19940-0B91-406C-B17E-D199E2148A99}" destId="{D0F410EF-CCEC-49CC-BD3B-8EAFAE1EA1B6}" srcOrd="0" destOrd="0" parTransId="{A0C14B90-BD6A-48BC-A99F-ADB0F6BA95E9}" sibTransId="{CE1319C5-E9EB-4DA6-A69B-3551898C9497}"/>
    <dgm:cxn modelId="{E5768DBF-867A-40AA-9E42-14A7A4E092D6}" type="presOf" srcId="{CBB19940-0B91-406C-B17E-D199E2148A99}" destId="{E29BAD0B-AFA3-4B47-8576-86587BEF9DDA}" srcOrd="0" destOrd="0" presId="urn:microsoft.com/office/officeart/2005/8/layout/hList1"/>
    <dgm:cxn modelId="{B8DF54D1-4429-45D5-A8E9-2AB3B423F93C}" srcId="{46C12E55-91D2-42F6-BDF4-6437695632FE}" destId="{53BE0015-609E-443B-BF70-3E77BF3B0816}" srcOrd="0" destOrd="0" parTransId="{F1B7347B-9056-4675-805F-BFBEC613F28B}" sibTransId="{48ED61D6-C48C-41A3-AF5F-E20CA4697833}"/>
    <dgm:cxn modelId="{C1C67CD5-8E73-4D10-BA70-8E02387756AD}" type="presOf" srcId="{80FA5075-BB23-48F0-A60D-85DADF1AC5B8}" destId="{92A68A6A-2681-4951-8978-F9C103A2CD96}" srcOrd="0" destOrd="1" presId="urn:microsoft.com/office/officeart/2005/8/layout/hList1"/>
    <dgm:cxn modelId="{EA8642DA-F53E-4910-A145-87FD63BE3CC6}" type="presOf" srcId="{9A40056C-A2D8-4AA0-B12D-A88A7AC39E94}" destId="{02B4C5D0-05F7-483B-B34E-BDCCA6369307}" srcOrd="0" destOrd="2" presId="urn:microsoft.com/office/officeart/2005/8/layout/hList1"/>
    <dgm:cxn modelId="{3037B2DC-5459-42A6-B846-D86D5E649C8E}" srcId="{46C12E55-91D2-42F6-BDF4-6437695632FE}" destId="{9A40056C-A2D8-4AA0-B12D-A88A7AC39E94}" srcOrd="1" destOrd="0" parTransId="{4FC0DFB3-14BF-4F04-B912-1369CCB364FE}" sibTransId="{798A2CDC-1E7F-4F98-B3D1-78BAC15B0659}"/>
    <dgm:cxn modelId="{329182F0-9A7D-4575-BA56-D3A402EFEED1}" type="presOf" srcId="{EE25FA8F-A48A-4630-86C9-869D296B16A1}" destId="{92A68A6A-2681-4951-8978-F9C103A2CD96}" srcOrd="0" destOrd="3" presId="urn:microsoft.com/office/officeart/2005/8/layout/hList1"/>
    <dgm:cxn modelId="{DB433DF7-B2C7-42F5-8CC7-2DFD0199DE60}" type="presOf" srcId="{53BE0015-609E-443B-BF70-3E77BF3B0816}" destId="{02B4C5D0-05F7-483B-B34E-BDCCA6369307}" srcOrd="0" destOrd="1" presId="urn:microsoft.com/office/officeart/2005/8/layout/hList1"/>
    <dgm:cxn modelId="{49B6B446-AD88-46CF-ACD7-BCE1DF9DE91A}" type="presParOf" srcId="{472F9EAD-59CB-43B9-9AB0-6AD6FB917FED}" destId="{6996333A-384A-4930-9AAB-4D49771D160A}" srcOrd="0" destOrd="0" presId="urn:microsoft.com/office/officeart/2005/8/layout/hList1"/>
    <dgm:cxn modelId="{DBC0DB7A-4EEC-4EA5-B62A-4B821377CDD9}" type="presParOf" srcId="{6996333A-384A-4930-9AAB-4D49771D160A}" destId="{D1820AF8-C7C0-4DC6-857E-3E03169F1C79}" srcOrd="0" destOrd="0" presId="urn:microsoft.com/office/officeart/2005/8/layout/hList1"/>
    <dgm:cxn modelId="{2F097601-35C2-4B09-85A9-476AE8E48F0F}" type="presParOf" srcId="{6996333A-384A-4930-9AAB-4D49771D160A}" destId="{02B4C5D0-05F7-483B-B34E-BDCCA6369307}" srcOrd="1" destOrd="0" presId="urn:microsoft.com/office/officeart/2005/8/layout/hList1"/>
    <dgm:cxn modelId="{3A6DD43B-5B63-4E15-8A42-AE09B7BF05D2}" type="presParOf" srcId="{472F9EAD-59CB-43B9-9AB0-6AD6FB917FED}" destId="{1E791B92-BA7C-4927-A457-EED5F10472EF}" srcOrd="1" destOrd="0" presId="urn:microsoft.com/office/officeart/2005/8/layout/hList1"/>
    <dgm:cxn modelId="{39C85B76-60F6-44F6-BFF8-657925DAD9F6}" type="presParOf" srcId="{472F9EAD-59CB-43B9-9AB0-6AD6FB917FED}" destId="{63D05243-DEDA-4A4A-8CCC-52F5997DA4AB}" srcOrd="2" destOrd="0" presId="urn:microsoft.com/office/officeart/2005/8/layout/hList1"/>
    <dgm:cxn modelId="{8B210B7B-AFEA-4F64-887F-BD66FFDAD37E}" type="presParOf" srcId="{63D05243-DEDA-4A4A-8CCC-52F5997DA4AB}" destId="{E29BAD0B-AFA3-4B47-8576-86587BEF9DDA}" srcOrd="0" destOrd="0" presId="urn:microsoft.com/office/officeart/2005/8/layout/hList1"/>
    <dgm:cxn modelId="{EDCBC466-71A5-4599-A583-1B70E9DDD0D7}" type="presParOf" srcId="{63D05243-DEDA-4A4A-8CCC-52F5997DA4AB}" destId="{92A68A6A-2681-4951-8978-F9C103A2CD9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F25310-5131-48F5-84D0-6022016A1AA8}"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FCC5977C-8314-4EE8-BAD9-006DAD8BA8C1}">
      <dgm:prSet phldrT="[Text]" custT="1"/>
      <dgm:spPr>
        <a:solidFill>
          <a:srgbClr val="00AAE7"/>
        </a:solidFill>
      </dgm:spPr>
      <dgm:t>
        <a:bodyPr/>
        <a:lstStyle/>
        <a:p>
          <a:r>
            <a:rPr lang="en-US" sz="1600" b="1">
              <a:solidFill>
                <a:srgbClr val="1A2856"/>
              </a:solidFill>
              <a:latin typeface="Arial"/>
              <a:cs typeface="Arial"/>
            </a:rPr>
            <a:t>100%</a:t>
          </a:r>
        </a:p>
      </dgm:t>
    </dgm:pt>
    <dgm:pt modelId="{462E8202-9F26-4383-B67C-5B278C25CCB4}" type="parTrans" cxnId="{7D0E1B66-57B2-4B91-B8C3-FC5670CB2B54}">
      <dgm:prSet/>
      <dgm:spPr/>
      <dgm:t>
        <a:bodyPr/>
        <a:lstStyle/>
        <a:p>
          <a:endParaRPr lang="en-US" sz="2400"/>
        </a:p>
      </dgm:t>
    </dgm:pt>
    <dgm:pt modelId="{4046902F-2C82-47C9-83F0-E6765E1EED42}" type="sibTrans" cxnId="{7D0E1B66-57B2-4B91-B8C3-FC5670CB2B54}">
      <dgm:prSet custT="1"/>
      <dgm:spPr/>
      <dgm:t>
        <a:bodyPr/>
        <a:lstStyle/>
        <a:p>
          <a:endParaRPr lang="en-US" sz="3200"/>
        </a:p>
      </dgm:t>
    </dgm:pt>
    <dgm:pt modelId="{4970FC14-7F89-4412-97C4-9883A1421198}">
      <dgm:prSet phldrT="[Text]" custT="1"/>
      <dgm:spPr>
        <a:solidFill>
          <a:srgbClr val="7F2C81"/>
        </a:solidFill>
      </dgm:spPr>
      <dgm:t>
        <a:bodyPr/>
        <a:lstStyle/>
        <a:p>
          <a:r>
            <a:rPr lang="en-US" sz="2400" b="1">
              <a:solidFill>
                <a:srgbClr val="002060"/>
              </a:solidFill>
              <a:latin typeface="Arial"/>
              <a:cs typeface="Arial"/>
            </a:rPr>
            <a:t> $5,000</a:t>
          </a:r>
        </a:p>
      </dgm:t>
    </dgm:pt>
    <dgm:pt modelId="{AA151096-CB20-41F1-B55D-0B391BCD0DDF}" type="parTrans" cxnId="{FE40B042-79C8-4C91-A9DD-45C8083F0FBA}">
      <dgm:prSet/>
      <dgm:spPr/>
      <dgm:t>
        <a:bodyPr/>
        <a:lstStyle/>
        <a:p>
          <a:endParaRPr lang="en-US" sz="2400"/>
        </a:p>
      </dgm:t>
    </dgm:pt>
    <dgm:pt modelId="{DEF83A01-883D-4280-BA3C-0694298F57E7}" type="sibTrans" cxnId="{FE40B042-79C8-4C91-A9DD-45C8083F0FBA}">
      <dgm:prSet/>
      <dgm:spPr/>
      <dgm:t>
        <a:bodyPr/>
        <a:lstStyle/>
        <a:p>
          <a:endParaRPr lang="en-US" sz="2400"/>
        </a:p>
      </dgm:t>
    </dgm:pt>
    <dgm:pt modelId="{C7B3F1FE-1F76-4BCD-A2B1-457A7DE50D8F}">
      <dgm:prSet phldrT="[Text]" custT="1"/>
      <dgm:spPr>
        <a:solidFill>
          <a:srgbClr val="00AAE7"/>
        </a:solidFill>
      </dgm:spPr>
      <dgm:t>
        <a:bodyPr/>
        <a:lstStyle/>
        <a:p>
          <a:r>
            <a:rPr lang="en-US" sz="1600" b="1">
              <a:solidFill>
                <a:srgbClr val="1A2856"/>
              </a:solidFill>
              <a:latin typeface="Arial"/>
              <a:cs typeface="Arial"/>
            </a:rPr>
            <a:t>100%</a:t>
          </a:r>
        </a:p>
      </dgm:t>
    </dgm:pt>
    <dgm:pt modelId="{48ACD14C-7A88-4314-980D-848733A07240}" type="parTrans" cxnId="{603F596F-EAFE-461D-BE6E-3CA144B835FC}">
      <dgm:prSet/>
      <dgm:spPr/>
      <dgm:t>
        <a:bodyPr/>
        <a:lstStyle/>
        <a:p>
          <a:endParaRPr lang="en-US" sz="2400"/>
        </a:p>
      </dgm:t>
    </dgm:pt>
    <dgm:pt modelId="{DF98BBF6-4BD2-4760-AECE-1579B56C7046}" type="sibTrans" cxnId="{603F596F-EAFE-461D-BE6E-3CA144B835FC}">
      <dgm:prSet custT="1"/>
      <dgm:spPr/>
      <dgm:t>
        <a:bodyPr/>
        <a:lstStyle/>
        <a:p>
          <a:endParaRPr lang="en-US" sz="1100"/>
        </a:p>
      </dgm:t>
    </dgm:pt>
    <dgm:pt modelId="{4CADE797-9934-428B-99A3-B40D6EBD579B}">
      <dgm:prSet phldrT="[Text]" custT="1"/>
      <dgm:spPr>
        <a:solidFill>
          <a:srgbClr val="00AAE7"/>
        </a:solidFill>
      </dgm:spPr>
      <dgm:t>
        <a:bodyPr/>
        <a:lstStyle/>
        <a:p>
          <a:r>
            <a:rPr lang="en-US" sz="1800" b="1">
              <a:solidFill>
                <a:srgbClr val="002060"/>
              </a:solidFill>
              <a:latin typeface="Arial"/>
              <a:cs typeface="Arial"/>
            </a:rPr>
            <a:t>10%</a:t>
          </a:r>
        </a:p>
      </dgm:t>
    </dgm:pt>
    <dgm:pt modelId="{F8F85C8F-918E-4912-9D3B-C3BB63E6EBF6}" type="parTrans" cxnId="{0BF1C4E6-B1C9-42A6-B734-E3576AC3754A}">
      <dgm:prSet/>
      <dgm:spPr/>
      <dgm:t>
        <a:bodyPr/>
        <a:lstStyle/>
        <a:p>
          <a:endParaRPr lang="en-US" sz="2400"/>
        </a:p>
      </dgm:t>
    </dgm:pt>
    <dgm:pt modelId="{7D6CA92E-C4D9-4FCE-87FB-9375E711F8A0}" type="sibTrans" cxnId="{0BF1C4E6-B1C9-42A6-B734-E3576AC3754A}">
      <dgm:prSet custT="1"/>
      <dgm:spPr/>
      <dgm:t>
        <a:bodyPr/>
        <a:lstStyle/>
        <a:p>
          <a:endParaRPr lang="en-US" sz="1100"/>
        </a:p>
      </dgm:t>
    </dgm:pt>
    <dgm:pt modelId="{44E549FA-68E8-4770-BC8C-B695422E5441}">
      <dgm:prSet phldrT="[Text]" phldr="0" custT="1"/>
      <dgm:spPr>
        <a:solidFill>
          <a:srgbClr val="00AAE7"/>
        </a:solidFill>
      </dgm:spPr>
      <dgm:t>
        <a:bodyPr/>
        <a:lstStyle/>
        <a:p>
          <a:r>
            <a:rPr lang="en-US" sz="1800" b="1">
              <a:solidFill>
                <a:srgbClr val="1A2856"/>
              </a:solidFill>
              <a:latin typeface="Arial"/>
              <a:cs typeface="Arial"/>
            </a:rPr>
            <a:t>$50,000</a:t>
          </a:r>
        </a:p>
      </dgm:t>
    </dgm:pt>
    <dgm:pt modelId="{86B17B69-9DA7-4786-B49A-0BF5B2650A36}" type="parTrans" cxnId="{F46D3AC2-E26B-420A-AD80-1E5AC9711A65}">
      <dgm:prSet/>
      <dgm:spPr/>
      <dgm:t>
        <a:bodyPr/>
        <a:lstStyle/>
        <a:p>
          <a:endParaRPr lang="en-US" sz="2400"/>
        </a:p>
      </dgm:t>
    </dgm:pt>
    <dgm:pt modelId="{5BF214A0-691F-4093-ACCD-01F63E87BA5E}" type="sibTrans" cxnId="{F46D3AC2-E26B-420A-AD80-1E5AC9711A65}">
      <dgm:prSet custT="1"/>
      <dgm:spPr/>
      <dgm:t>
        <a:bodyPr/>
        <a:lstStyle/>
        <a:p>
          <a:endParaRPr lang="en-US" sz="1100"/>
        </a:p>
      </dgm:t>
    </dgm:pt>
    <dgm:pt modelId="{A156DE51-421C-4607-B686-20FBA6E9BD51}" type="pres">
      <dgm:prSet presAssocID="{58F25310-5131-48F5-84D0-6022016A1AA8}" presName="linearFlow" presStyleCnt="0">
        <dgm:presLayoutVars>
          <dgm:dir/>
          <dgm:resizeHandles val="exact"/>
        </dgm:presLayoutVars>
      </dgm:prSet>
      <dgm:spPr/>
    </dgm:pt>
    <dgm:pt modelId="{4356704A-86E9-4605-8D22-568DE70DBB5F}" type="pres">
      <dgm:prSet presAssocID="{44E549FA-68E8-4770-BC8C-B695422E5441}" presName="node" presStyleLbl="node1" presStyleIdx="0" presStyleCnt="5" custScaleX="145297">
        <dgm:presLayoutVars>
          <dgm:bulletEnabled val="1"/>
        </dgm:presLayoutVars>
      </dgm:prSet>
      <dgm:spPr>
        <a:solidFill>
          <a:srgbClr val="FFFFFF"/>
        </a:solidFill>
      </dgm:spPr>
    </dgm:pt>
    <dgm:pt modelId="{167DD1F9-7E7F-4C61-911A-3C568DFC532F}" type="pres">
      <dgm:prSet presAssocID="{5BF214A0-691F-4093-ACCD-01F63E87BA5E}" presName="spacerL" presStyleCnt="0"/>
      <dgm:spPr/>
    </dgm:pt>
    <dgm:pt modelId="{7F69DE3A-EB69-4EDE-8823-BC5BB4F4CBAE}" type="pres">
      <dgm:prSet presAssocID="{5BF214A0-691F-4093-ACCD-01F63E87BA5E}" presName="sibTrans" presStyleLbl="sibTrans2D1" presStyleIdx="0" presStyleCnt="4" custAng="2850863"/>
      <dgm:spPr>
        <a:solidFill>
          <a:srgbClr val="FFFFFF"/>
        </a:solidFill>
      </dgm:spPr>
    </dgm:pt>
    <dgm:pt modelId="{E04929EC-19D6-4A8E-9020-36D72D05BDF4}" type="pres">
      <dgm:prSet presAssocID="{5BF214A0-691F-4093-ACCD-01F63E87BA5E}" presName="spacerR" presStyleCnt="0"/>
      <dgm:spPr/>
    </dgm:pt>
    <dgm:pt modelId="{698DD8C5-E6E9-4426-9B4E-EA7720022351}" type="pres">
      <dgm:prSet presAssocID="{4CADE797-9934-428B-99A3-B40D6EBD579B}" presName="node" presStyleLbl="node1" presStyleIdx="1" presStyleCnt="5" custScaleX="102910">
        <dgm:presLayoutVars>
          <dgm:bulletEnabled val="1"/>
        </dgm:presLayoutVars>
      </dgm:prSet>
      <dgm:spPr>
        <a:solidFill>
          <a:srgbClr val="FFFFFF"/>
        </a:solidFill>
      </dgm:spPr>
    </dgm:pt>
    <dgm:pt modelId="{2CF22015-3BCC-4C7F-9992-322FEAD8D055}" type="pres">
      <dgm:prSet presAssocID="{7D6CA92E-C4D9-4FCE-87FB-9375E711F8A0}" presName="spacerL" presStyleCnt="0"/>
      <dgm:spPr/>
    </dgm:pt>
    <dgm:pt modelId="{16002D19-6F35-4563-8BC5-A08644360E1C}" type="pres">
      <dgm:prSet presAssocID="{7D6CA92E-C4D9-4FCE-87FB-9375E711F8A0}" presName="sibTrans" presStyleLbl="sibTrans2D1" presStyleIdx="1" presStyleCnt="4" custAng="2424964"/>
      <dgm:spPr>
        <a:solidFill>
          <a:srgbClr val="FFFFFF"/>
        </a:solidFill>
      </dgm:spPr>
    </dgm:pt>
    <dgm:pt modelId="{79FEDF39-64A9-4343-8A74-FBBAC1419888}" type="pres">
      <dgm:prSet presAssocID="{7D6CA92E-C4D9-4FCE-87FB-9375E711F8A0}" presName="spacerR" presStyleCnt="0"/>
      <dgm:spPr/>
    </dgm:pt>
    <dgm:pt modelId="{5B4C2442-8A1A-4A99-A8F9-E41705757421}" type="pres">
      <dgm:prSet presAssocID="{C7B3F1FE-1F76-4BCD-A2B1-457A7DE50D8F}" presName="node" presStyleLbl="node1" presStyleIdx="2" presStyleCnt="5" custScaleX="109747" custScaleY="98276" custLinFactX="6343" custLinFactNeighborX="100000">
        <dgm:presLayoutVars>
          <dgm:bulletEnabled val="1"/>
        </dgm:presLayoutVars>
      </dgm:prSet>
      <dgm:spPr>
        <a:solidFill>
          <a:srgbClr val="FFFFFF"/>
        </a:solidFill>
      </dgm:spPr>
    </dgm:pt>
    <dgm:pt modelId="{597C3DF9-C5F2-4B2F-820B-77B5C975523F}" type="pres">
      <dgm:prSet presAssocID="{DF98BBF6-4BD2-4760-AECE-1579B56C7046}" presName="spacerL" presStyleCnt="0"/>
      <dgm:spPr/>
    </dgm:pt>
    <dgm:pt modelId="{9B182B8D-B6D4-4249-B201-7A78EA19604F}" type="pres">
      <dgm:prSet presAssocID="{DF98BBF6-4BD2-4760-AECE-1579B56C7046}" presName="sibTrans" presStyleLbl="sibTrans2D1" presStyleIdx="2" presStyleCnt="4" custAng="2434308"/>
      <dgm:spPr>
        <a:solidFill>
          <a:srgbClr val="FFFFFF"/>
        </a:solidFill>
      </dgm:spPr>
    </dgm:pt>
    <dgm:pt modelId="{5BD66787-48AF-4952-BECD-F2886C82ECF7}" type="pres">
      <dgm:prSet presAssocID="{DF98BBF6-4BD2-4760-AECE-1579B56C7046}" presName="spacerR" presStyleCnt="0"/>
      <dgm:spPr/>
    </dgm:pt>
    <dgm:pt modelId="{AAE5286A-F875-4F6F-AF37-8CCEB24AAD81}" type="pres">
      <dgm:prSet presAssocID="{FCC5977C-8314-4EE8-BAD9-006DAD8BA8C1}" presName="node" presStyleLbl="node1" presStyleIdx="3" presStyleCnt="5" custScaleX="112416" custScaleY="101164" custLinFactX="32700" custLinFactNeighborX="100000">
        <dgm:presLayoutVars>
          <dgm:bulletEnabled val="1"/>
        </dgm:presLayoutVars>
      </dgm:prSet>
      <dgm:spPr>
        <a:solidFill>
          <a:srgbClr val="FFFFFF"/>
        </a:solidFill>
      </dgm:spPr>
    </dgm:pt>
    <dgm:pt modelId="{05369EDF-A71F-4918-95A2-A9022B6AB03B}" type="pres">
      <dgm:prSet presAssocID="{4046902F-2C82-47C9-83F0-E6765E1EED42}" presName="spacerL" presStyleCnt="0"/>
      <dgm:spPr/>
    </dgm:pt>
    <dgm:pt modelId="{F2280FC3-04A5-4E11-A599-B48CF2439B81}" type="pres">
      <dgm:prSet presAssocID="{4046902F-2C82-47C9-83F0-E6765E1EED42}" presName="sibTrans" presStyleLbl="sibTrans2D1" presStyleIdx="3" presStyleCnt="4" custLinFactX="-207293" custLinFactNeighborX="-300000" custLinFactNeighborY="9211"/>
      <dgm:spPr>
        <a:solidFill>
          <a:srgbClr val="FFFFFF"/>
        </a:solidFill>
      </dgm:spPr>
    </dgm:pt>
    <dgm:pt modelId="{BC52367E-691A-4C61-83A9-C8F92384BD3D}" type="pres">
      <dgm:prSet presAssocID="{4046902F-2C82-47C9-83F0-E6765E1EED42}" presName="spacerR" presStyleCnt="0"/>
      <dgm:spPr/>
    </dgm:pt>
    <dgm:pt modelId="{849AC905-8861-4964-B24B-8B0B59995A60}" type="pres">
      <dgm:prSet presAssocID="{4970FC14-7F89-4412-97C4-9883A1421198}" presName="node" presStyleLbl="node1" presStyleIdx="4" presStyleCnt="5" custScaleX="206694">
        <dgm:presLayoutVars>
          <dgm:bulletEnabled val="1"/>
        </dgm:presLayoutVars>
      </dgm:prSet>
      <dgm:spPr>
        <a:solidFill>
          <a:srgbClr val="FFFFFF"/>
        </a:solidFill>
      </dgm:spPr>
    </dgm:pt>
  </dgm:ptLst>
  <dgm:cxnLst>
    <dgm:cxn modelId="{24345701-8DF7-48A8-9395-B8B280965BB7}" type="presOf" srcId="{DF98BBF6-4BD2-4760-AECE-1579B56C7046}" destId="{9B182B8D-B6D4-4249-B201-7A78EA19604F}" srcOrd="0" destOrd="0" presId="urn:microsoft.com/office/officeart/2005/8/layout/equation1"/>
    <dgm:cxn modelId="{B688B20F-A540-44CE-A1BF-A7BF418FABF2}" type="presOf" srcId="{4970FC14-7F89-4412-97C4-9883A1421198}" destId="{849AC905-8861-4964-B24B-8B0B59995A60}" srcOrd="0" destOrd="0" presId="urn:microsoft.com/office/officeart/2005/8/layout/equation1"/>
    <dgm:cxn modelId="{4649792C-C6DF-4243-8F48-EDDA9390C6EF}" type="presOf" srcId="{5BF214A0-691F-4093-ACCD-01F63E87BA5E}" destId="{7F69DE3A-EB69-4EDE-8823-BC5BB4F4CBAE}" srcOrd="0" destOrd="0" presId="urn:microsoft.com/office/officeart/2005/8/layout/equation1"/>
    <dgm:cxn modelId="{EAA0AC39-D9BD-4A7E-BAC7-B77A9F2C375C}" type="presOf" srcId="{58F25310-5131-48F5-84D0-6022016A1AA8}" destId="{A156DE51-421C-4607-B686-20FBA6E9BD51}" srcOrd="0" destOrd="0" presId="urn:microsoft.com/office/officeart/2005/8/layout/equation1"/>
    <dgm:cxn modelId="{FE40B042-79C8-4C91-A9DD-45C8083F0FBA}" srcId="{58F25310-5131-48F5-84D0-6022016A1AA8}" destId="{4970FC14-7F89-4412-97C4-9883A1421198}" srcOrd="4" destOrd="0" parTransId="{AA151096-CB20-41F1-B55D-0B391BCD0DDF}" sibTransId="{DEF83A01-883D-4280-BA3C-0694298F57E7}"/>
    <dgm:cxn modelId="{7D0E1B66-57B2-4B91-B8C3-FC5670CB2B54}" srcId="{58F25310-5131-48F5-84D0-6022016A1AA8}" destId="{FCC5977C-8314-4EE8-BAD9-006DAD8BA8C1}" srcOrd="3" destOrd="0" parTransId="{462E8202-9F26-4383-B67C-5B278C25CCB4}" sibTransId="{4046902F-2C82-47C9-83F0-E6765E1EED42}"/>
    <dgm:cxn modelId="{BA21FB47-B554-4795-A3D9-4CA405F7289B}" type="presOf" srcId="{4046902F-2C82-47C9-83F0-E6765E1EED42}" destId="{F2280FC3-04A5-4E11-A599-B48CF2439B81}" srcOrd="0" destOrd="0" presId="urn:microsoft.com/office/officeart/2005/8/layout/equation1"/>
    <dgm:cxn modelId="{7603614A-2A7C-4481-A443-0A9B7F20A14F}" type="presOf" srcId="{C7B3F1FE-1F76-4BCD-A2B1-457A7DE50D8F}" destId="{5B4C2442-8A1A-4A99-A8F9-E41705757421}" srcOrd="0" destOrd="0" presId="urn:microsoft.com/office/officeart/2005/8/layout/equation1"/>
    <dgm:cxn modelId="{9D6C726D-F49E-4854-AA25-F681D9BFF103}" type="presOf" srcId="{4CADE797-9934-428B-99A3-B40D6EBD579B}" destId="{698DD8C5-E6E9-4426-9B4E-EA7720022351}" srcOrd="0" destOrd="0" presId="urn:microsoft.com/office/officeart/2005/8/layout/equation1"/>
    <dgm:cxn modelId="{603F596F-EAFE-461D-BE6E-3CA144B835FC}" srcId="{58F25310-5131-48F5-84D0-6022016A1AA8}" destId="{C7B3F1FE-1F76-4BCD-A2B1-457A7DE50D8F}" srcOrd="2" destOrd="0" parTransId="{48ACD14C-7A88-4314-980D-848733A07240}" sibTransId="{DF98BBF6-4BD2-4760-AECE-1579B56C7046}"/>
    <dgm:cxn modelId="{B7426858-FCED-452A-BD63-65B88580F405}" type="presOf" srcId="{44E549FA-68E8-4770-BC8C-B695422E5441}" destId="{4356704A-86E9-4605-8D22-568DE70DBB5F}" srcOrd="0" destOrd="0" presId="urn:microsoft.com/office/officeart/2005/8/layout/equation1"/>
    <dgm:cxn modelId="{E7728B9D-4EAC-4B0E-A98C-91321A510BEF}" type="presOf" srcId="{7D6CA92E-C4D9-4FCE-87FB-9375E711F8A0}" destId="{16002D19-6F35-4563-8BC5-A08644360E1C}" srcOrd="0" destOrd="0" presId="urn:microsoft.com/office/officeart/2005/8/layout/equation1"/>
    <dgm:cxn modelId="{F46D3AC2-E26B-420A-AD80-1E5AC9711A65}" srcId="{58F25310-5131-48F5-84D0-6022016A1AA8}" destId="{44E549FA-68E8-4770-BC8C-B695422E5441}" srcOrd="0" destOrd="0" parTransId="{86B17B69-9DA7-4786-B49A-0BF5B2650A36}" sibTransId="{5BF214A0-691F-4093-ACCD-01F63E87BA5E}"/>
    <dgm:cxn modelId="{0BF1C4E6-B1C9-42A6-B734-E3576AC3754A}" srcId="{58F25310-5131-48F5-84D0-6022016A1AA8}" destId="{4CADE797-9934-428B-99A3-B40D6EBD579B}" srcOrd="1" destOrd="0" parTransId="{F8F85C8F-918E-4912-9D3B-C3BB63E6EBF6}" sibTransId="{7D6CA92E-C4D9-4FCE-87FB-9375E711F8A0}"/>
    <dgm:cxn modelId="{B4A716FB-6456-46A9-B80C-C941FE214B4E}" type="presOf" srcId="{FCC5977C-8314-4EE8-BAD9-006DAD8BA8C1}" destId="{AAE5286A-F875-4F6F-AF37-8CCEB24AAD81}" srcOrd="0" destOrd="0" presId="urn:microsoft.com/office/officeart/2005/8/layout/equation1"/>
    <dgm:cxn modelId="{BAD56176-62EB-4AF2-BED3-B83A11461804}" type="presParOf" srcId="{A156DE51-421C-4607-B686-20FBA6E9BD51}" destId="{4356704A-86E9-4605-8D22-568DE70DBB5F}" srcOrd="0" destOrd="0" presId="urn:microsoft.com/office/officeart/2005/8/layout/equation1"/>
    <dgm:cxn modelId="{03554DFD-6501-438F-A182-AC9D8705AA77}" type="presParOf" srcId="{A156DE51-421C-4607-B686-20FBA6E9BD51}" destId="{167DD1F9-7E7F-4C61-911A-3C568DFC532F}" srcOrd="1" destOrd="0" presId="urn:microsoft.com/office/officeart/2005/8/layout/equation1"/>
    <dgm:cxn modelId="{054868A1-25E6-4997-A995-B2D2EBF587A9}" type="presParOf" srcId="{A156DE51-421C-4607-B686-20FBA6E9BD51}" destId="{7F69DE3A-EB69-4EDE-8823-BC5BB4F4CBAE}" srcOrd="2" destOrd="0" presId="urn:microsoft.com/office/officeart/2005/8/layout/equation1"/>
    <dgm:cxn modelId="{C6AC114B-5BE0-43BD-8F28-958F1AE4CB9D}" type="presParOf" srcId="{A156DE51-421C-4607-B686-20FBA6E9BD51}" destId="{E04929EC-19D6-4A8E-9020-36D72D05BDF4}" srcOrd="3" destOrd="0" presId="urn:microsoft.com/office/officeart/2005/8/layout/equation1"/>
    <dgm:cxn modelId="{19E2A8CC-3D01-4CD7-BCBB-BC176CD1808A}" type="presParOf" srcId="{A156DE51-421C-4607-B686-20FBA6E9BD51}" destId="{698DD8C5-E6E9-4426-9B4E-EA7720022351}" srcOrd="4" destOrd="0" presId="urn:microsoft.com/office/officeart/2005/8/layout/equation1"/>
    <dgm:cxn modelId="{00E87096-3AE9-43BB-BFE8-83D2E37BE64D}" type="presParOf" srcId="{A156DE51-421C-4607-B686-20FBA6E9BD51}" destId="{2CF22015-3BCC-4C7F-9992-322FEAD8D055}" srcOrd="5" destOrd="0" presId="urn:microsoft.com/office/officeart/2005/8/layout/equation1"/>
    <dgm:cxn modelId="{63775850-A03C-45E9-B659-D1DAA48776D9}" type="presParOf" srcId="{A156DE51-421C-4607-B686-20FBA6E9BD51}" destId="{16002D19-6F35-4563-8BC5-A08644360E1C}" srcOrd="6" destOrd="0" presId="urn:microsoft.com/office/officeart/2005/8/layout/equation1"/>
    <dgm:cxn modelId="{4F1C53ED-F286-4220-BECB-B58E2E36AA75}" type="presParOf" srcId="{A156DE51-421C-4607-B686-20FBA6E9BD51}" destId="{79FEDF39-64A9-4343-8A74-FBBAC1419888}" srcOrd="7" destOrd="0" presId="urn:microsoft.com/office/officeart/2005/8/layout/equation1"/>
    <dgm:cxn modelId="{E304A5B3-5FEC-4C7B-AF2C-0F58E7BD1B44}" type="presParOf" srcId="{A156DE51-421C-4607-B686-20FBA6E9BD51}" destId="{5B4C2442-8A1A-4A99-A8F9-E41705757421}" srcOrd="8" destOrd="0" presId="urn:microsoft.com/office/officeart/2005/8/layout/equation1"/>
    <dgm:cxn modelId="{411E51FD-9ECC-41DA-B51D-D0D622AC23C3}" type="presParOf" srcId="{A156DE51-421C-4607-B686-20FBA6E9BD51}" destId="{597C3DF9-C5F2-4B2F-820B-77B5C975523F}" srcOrd="9" destOrd="0" presId="urn:microsoft.com/office/officeart/2005/8/layout/equation1"/>
    <dgm:cxn modelId="{596EAF47-33A0-407A-853B-06AE008FF3A8}" type="presParOf" srcId="{A156DE51-421C-4607-B686-20FBA6E9BD51}" destId="{9B182B8D-B6D4-4249-B201-7A78EA19604F}" srcOrd="10" destOrd="0" presId="urn:microsoft.com/office/officeart/2005/8/layout/equation1"/>
    <dgm:cxn modelId="{E9D46F05-B547-4F9F-A435-9E1B2875E720}" type="presParOf" srcId="{A156DE51-421C-4607-B686-20FBA6E9BD51}" destId="{5BD66787-48AF-4952-BECD-F2886C82ECF7}" srcOrd="11" destOrd="0" presId="urn:microsoft.com/office/officeart/2005/8/layout/equation1"/>
    <dgm:cxn modelId="{FCA673F5-AF13-4871-9572-5B71F11FFC02}" type="presParOf" srcId="{A156DE51-421C-4607-B686-20FBA6E9BD51}" destId="{AAE5286A-F875-4F6F-AF37-8CCEB24AAD81}" srcOrd="12" destOrd="0" presId="urn:microsoft.com/office/officeart/2005/8/layout/equation1"/>
    <dgm:cxn modelId="{149F4419-FC9D-4CBF-9414-F0FA72BE819C}" type="presParOf" srcId="{A156DE51-421C-4607-B686-20FBA6E9BD51}" destId="{05369EDF-A71F-4918-95A2-A9022B6AB03B}" srcOrd="13" destOrd="0" presId="urn:microsoft.com/office/officeart/2005/8/layout/equation1"/>
    <dgm:cxn modelId="{CBDA3105-BE01-45C1-A957-B84307DA6485}" type="presParOf" srcId="{A156DE51-421C-4607-B686-20FBA6E9BD51}" destId="{F2280FC3-04A5-4E11-A599-B48CF2439B81}" srcOrd="14" destOrd="0" presId="urn:microsoft.com/office/officeart/2005/8/layout/equation1"/>
    <dgm:cxn modelId="{AFB3B296-AEDA-4DBC-8A23-41EBFC7204B2}" type="presParOf" srcId="{A156DE51-421C-4607-B686-20FBA6E9BD51}" destId="{BC52367E-691A-4C61-83A9-C8F92384BD3D}" srcOrd="15" destOrd="0" presId="urn:microsoft.com/office/officeart/2005/8/layout/equation1"/>
    <dgm:cxn modelId="{F05705BE-A7BF-4A3C-81BA-681D3C832AF7}" type="presParOf" srcId="{A156DE51-421C-4607-B686-20FBA6E9BD51}" destId="{849AC905-8861-4964-B24B-8B0B59995A60}" srcOrd="16"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F25310-5131-48F5-84D0-6022016A1AA8}"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FCC5977C-8314-4EE8-BAD9-006DAD8BA8C1}">
      <dgm:prSet phldrT="[Text]" custT="1"/>
      <dgm:spPr>
        <a:solidFill>
          <a:srgbClr val="00AAE7"/>
        </a:solidFill>
      </dgm:spPr>
      <dgm:t>
        <a:bodyPr/>
        <a:lstStyle/>
        <a:p>
          <a:r>
            <a:rPr lang="en-US" sz="1200" b="1">
              <a:solidFill>
                <a:srgbClr val="1A2856"/>
              </a:solidFill>
            </a:rPr>
            <a:t>Individual Goal Attainment</a:t>
          </a:r>
        </a:p>
      </dgm:t>
    </dgm:pt>
    <dgm:pt modelId="{462E8202-9F26-4383-B67C-5B278C25CCB4}" type="parTrans" cxnId="{7D0E1B66-57B2-4B91-B8C3-FC5670CB2B54}">
      <dgm:prSet/>
      <dgm:spPr/>
      <dgm:t>
        <a:bodyPr/>
        <a:lstStyle/>
        <a:p>
          <a:endParaRPr lang="en-US"/>
        </a:p>
      </dgm:t>
    </dgm:pt>
    <dgm:pt modelId="{4046902F-2C82-47C9-83F0-E6765E1EED42}" type="sibTrans" cxnId="{7D0E1B66-57B2-4B91-B8C3-FC5670CB2B54}">
      <dgm:prSet/>
      <dgm:spPr/>
      <dgm:t>
        <a:bodyPr/>
        <a:lstStyle/>
        <a:p>
          <a:endParaRPr lang="en-US"/>
        </a:p>
      </dgm:t>
    </dgm:pt>
    <dgm:pt modelId="{4970FC14-7F89-4412-97C4-9883A1421198}">
      <dgm:prSet phldrT="[Text]"/>
      <dgm:spPr>
        <a:solidFill>
          <a:srgbClr val="7F2C81"/>
        </a:solidFill>
      </dgm:spPr>
      <dgm:t>
        <a:bodyPr/>
        <a:lstStyle/>
        <a:p>
          <a:r>
            <a:rPr lang="en-US" b="1">
              <a:solidFill>
                <a:schemeClr val="bg1"/>
              </a:solidFill>
              <a:latin typeface="Arial"/>
              <a:cs typeface="Arial"/>
            </a:rPr>
            <a:t>Bonus Payout</a:t>
          </a:r>
        </a:p>
      </dgm:t>
    </dgm:pt>
    <dgm:pt modelId="{AA151096-CB20-41F1-B55D-0B391BCD0DDF}" type="parTrans" cxnId="{FE40B042-79C8-4C91-A9DD-45C8083F0FBA}">
      <dgm:prSet/>
      <dgm:spPr/>
      <dgm:t>
        <a:bodyPr/>
        <a:lstStyle/>
        <a:p>
          <a:endParaRPr lang="en-US"/>
        </a:p>
      </dgm:t>
    </dgm:pt>
    <dgm:pt modelId="{DEF83A01-883D-4280-BA3C-0694298F57E7}" type="sibTrans" cxnId="{FE40B042-79C8-4C91-A9DD-45C8083F0FBA}">
      <dgm:prSet/>
      <dgm:spPr/>
      <dgm:t>
        <a:bodyPr/>
        <a:lstStyle/>
        <a:p>
          <a:endParaRPr lang="en-US"/>
        </a:p>
      </dgm:t>
    </dgm:pt>
    <dgm:pt modelId="{C7B3F1FE-1F76-4BCD-A2B1-457A7DE50D8F}">
      <dgm:prSet phldrT="[Text]" custT="1"/>
      <dgm:spPr>
        <a:solidFill>
          <a:srgbClr val="00AAE7"/>
        </a:solidFill>
      </dgm:spPr>
      <dgm:t>
        <a:bodyPr/>
        <a:lstStyle/>
        <a:p>
          <a:r>
            <a:rPr lang="en-US" sz="1200" b="1">
              <a:solidFill>
                <a:srgbClr val="1A2856"/>
              </a:solidFill>
            </a:rPr>
            <a:t>Company Funding</a:t>
          </a:r>
        </a:p>
      </dgm:t>
    </dgm:pt>
    <dgm:pt modelId="{48ACD14C-7A88-4314-980D-848733A07240}" type="parTrans" cxnId="{603F596F-EAFE-461D-BE6E-3CA144B835FC}">
      <dgm:prSet/>
      <dgm:spPr/>
      <dgm:t>
        <a:bodyPr/>
        <a:lstStyle/>
        <a:p>
          <a:endParaRPr lang="en-US"/>
        </a:p>
      </dgm:t>
    </dgm:pt>
    <dgm:pt modelId="{DF98BBF6-4BD2-4760-AECE-1579B56C7046}" type="sibTrans" cxnId="{603F596F-EAFE-461D-BE6E-3CA144B835FC}">
      <dgm:prSet/>
      <dgm:spPr/>
      <dgm:t>
        <a:bodyPr/>
        <a:lstStyle/>
        <a:p>
          <a:endParaRPr lang="en-US"/>
        </a:p>
      </dgm:t>
    </dgm:pt>
    <dgm:pt modelId="{4CADE797-9934-428B-99A3-B40D6EBD579B}">
      <dgm:prSet phldrT="[Text]" custT="1"/>
      <dgm:spPr>
        <a:solidFill>
          <a:srgbClr val="00AAE7"/>
        </a:solidFill>
      </dgm:spPr>
      <dgm:t>
        <a:bodyPr/>
        <a:lstStyle/>
        <a:p>
          <a:r>
            <a:rPr lang="en-US" sz="1400" b="1">
              <a:solidFill>
                <a:srgbClr val="1A2856"/>
              </a:solidFill>
            </a:rPr>
            <a:t>Bonus Target</a:t>
          </a:r>
        </a:p>
      </dgm:t>
    </dgm:pt>
    <dgm:pt modelId="{F8F85C8F-918E-4912-9D3B-C3BB63E6EBF6}" type="parTrans" cxnId="{0BF1C4E6-B1C9-42A6-B734-E3576AC3754A}">
      <dgm:prSet/>
      <dgm:spPr/>
      <dgm:t>
        <a:bodyPr/>
        <a:lstStyle/>
        <a:p>
          <a:endParaRPr lang="en-US"/>
        </a:p>
      </dgm:t>
    </dgm:pt>
    <dgm:pt modelId="{7D6CA92E-C4D9-4FCE-87FB-9375E711F8A0}" type="sibTrans" cxnId="{0BF1C4E6-B1C9-42A6-B734-E3576AC3754A}">
      <dgm:prSet/>
      <dgm:spPr/>
      <dgm:t>
        <a:bodyPr/>
        <a:lstStyle/>
        <a:p>
          <a:endParaRPr lang="en-US"/>
        </a:p>
      </dgm:t>
    </dgm:pt>
    <dgm:pt modelId="{44E549FA-68E8-4770-BC8C-B695422E5441}">
      <dgm:prSet phldrT="[Text]" custT="1"/>
      <dgm:spPr>
        <a:solidFill>
          <a:srgbClr val="00AAE7"/>
        </a:solidFill>
      </dgm:spPr>
      <dgm:t>
        <a:bodyPr/>
        <a:lstStyle/>
        <a:p>
          <a:r>
            <a:rPr lang="en-US" sz="1400" b="1">
              <a:solidFill>
                <a:srgbClr val="1A2856"/>
              </a:solidFill>
            </a:rPr>
            <a:t>Base Salary</a:t>
          </a:r>
        </a:p>
      </dgm:t>
    </dgm:pt>
    <dgm:pt modelId="{86B17B69-9DA7-4786-B49A-0BF5B2650A36}" type="parTrans" cxnId="{F46D3AC2-E26B-420A-AD80-1E5AC9711A65}">
      <dgm:prSet/>
      <dgm:spPr/>
      <dgm:t>
        <a:bodyPr/>
        <a:lstStyle/>
        <a:p>
          <a:endParaRPr lang="en-US"/>
        </a:p>
      </dgm:t>
    </dgm:pt>
    <dgm:pt modelId="{5BF214A0-691F-4093-ACCD-01F63E87BA5E}" type="sibTrans" cxnId="{F46D3AC2-E26B-420A-AD80-1E5AC9711A65}">
      <dgm:prSet/>
      <dgm:spPr/>
      <dgm:t>
        <a:bodyPr/>
        <a:lstStyle/>
        <a:p>
          <a:endParaRPr lang="en-US"/>
        </a:p>
      </dgm:t>
    </dgm:pt>
    <dgm:pt modelId="{A156DE51-421C-4607-B686-20FBA6E9BD51}" type="pres">
      <dgm:prSet presAssocID="{58F25310-5131-48F5-84D0-6022016A1AA8}" presName="linearFlow" presStyleCnt="0">
        <dgm:presLayoutVars>
          <dgm:dir/>
          <dgm:resizeHandles val="exact"/>
        </dgm:presLayoutVars>
      </dgm:prSet>
      <dgm:spPr/>
    </dgm:pt>
    <dgm:pt modelId="{4356704A-86E9-4605-8D22-568DE70DBB5F}" type="pres">
      <dgm:prSet presAssocID="{44E549FA-68E8-4770-BC8C-B695422E5441}" presName="node" presStyleLbl="node1" presStyleIdx="0" presStyleCnt="5">
        <dgm:presLayoutVars>
          <dgm:bulletEnabled val="1"/>
        </dgm:presLayoutVars>
      </dgm:prSet>
      <dgm:spPr/>
    </dgm:pt>
    <dgm:pt modelId="{167DD1F9-7E7F-4C61-911A-3C568DFC532F}" type="pres">
      <dgm:prSet presAssocID="{5BF214A0-691F-4093-ACCD-01F63E87BA5E}" presName="spacerL" presStyleCnt="0"/>
      <dgm:spPr/>
    </dgm:pt>
    <dgm:pt modelId="{7F69DE3A-EB69-4EDE-8823-BC5BB4F4CBAE}" type="pres">
      <dgm:prSet presAssocID="{5BF214A0-691F-4093-ACCD-01F63E87BA5E}" presName="sibTrans" presStyleLbl="sibTrans2D1" presStyleIdx="0" presStyleCnt="4" custAng="2850863"/>
      <dgm:spPr/>
    </dgm:pt>
    <dgm:pt modelId="{E04929EC-19D6-4A8E-9020-36D72D05BDF4}" type="pres">
      <dgm:prSet presAssocID="{5BF214A0-691F-4093-ACCD-01F63E87BA5E}" presName="spacerR" presStyleCnt="0"/>
      <dgm:spPr/>
    </dgm:pt>
    <dgm:pt modelId="{698DD8C5-E6E9-4426-9B4E-EA7720022351}" type="pres">
      <dgm:prSet presAssocID="{4CADE797-9934-428B-99A3-B40D6EBD579B}" presName="node" presStyleLbl="node1" presStyleIdx="1" presStyleCnt="5">
        <dgm:presLayoutVars>
          <dgm:bulletEnabled val="1"/>
        </dgm:presLayoutVars>
      </dgm:prSet>
      <dgm:spPr/>
    </dgm:pt>
    <dgm:pt modelId="{2CF22015-3BCC-4C7F-9992-322FEAD8D055}" type="pres">
      <dgm:prSet presAssocID="{7D6CA92E-C4D9-4FCE-87FB-9375E711F8A0}" presName="spacerL" presStyleCnt="0"/>
      <dgm:spPr/>
    </dgm:pt>
    <dgm:pt modelId="{16002D19-6F35-4563-8BC5-A08644360E1C}" type="pres">
      <dgm:prSet presAssocID="{7D6CA92E-C4D9-4FCE-87FB-9375E711F8A0}" presName="sibTrans" presStyleLbl="sibTrans2D1" presStyleIdx="1" presStyleCnt="4" custAng="2424964"/>
      <dgm:spPr/>
    </dgm:pt>
    <dgm:pt modelId="{79FEDF39-64A9-4343-8A74-FBBAC1419888}" type="pres">
      <dgm:prSet presAssocID="{7D6CA92E-C4D9-4FCE-87FB-9375E711F8A0}" presName="spacerR" presStyleCnt="0"/>
      <dgm:spPr/>
    </dgm:pt>
    <dgm:pt modelId="{5B4C2442-8A1A-4A99-A8F9-E41705757421}" type="pres">
      <dgm:prSet presAssocID="{C7B3F1FE-1F76-4BCD-A2B1-457A7DE50D8F}" presName="node" presStyleLbl="node1" presStyleIdx="2" presStyleCnt="5" custScaleX="101334" custScaleY="98276">
        <dgm:presLayoutVars>
          <dgm:bulletEnabled val="1"/>
        </dgm:presLayoutVars>
      </dgm:prSet>
      <dgm:spPr/>
    </dgm:pt>
    <dgm:pt modelId="{597C3DF9-C5F2-4B2F-820B-77B5C975523F}" type="pres">
      <dgm:prSet presAssocID="{DF98BBF6-4BD2-4760-AECE-1579B56C7046}" presName="spacerL" presStyleCnt="0"/>
      <dgm:spPr/>
    </dgm:pt>
    <dgm:pt modelId="{9B182B8D-B6D4-4249-B201-7A78EA19604F}" type="pres">
      <dgm:prSet presAssocID="{DF98BBF6-4BD2-4760-AECE-1579B56C7046}" presName="sibTrans" presStyleLbl="sibTrans2D1" presStyleIdx="2" presStyleCnt="4" custAng="2434308"/>
      <dgm:spPr/>
    </dgm:pt>
    <dgm:pt modelId="{5BD66787-48AF-4952-BECD-F2886C82ECF7}" type="pres">
      <dgm:prSet presAssocID="{DF98BBF6-4BD2-4760-AECE-1579B56C7046}" presName="spacerR" presStyleCnt="0"/>
      <dgm:spPr/>
    </dgm:pt>
    <dgm:pt modelId="{AAE5286A-F875-4F6F-AF37-8CCEB24AAD81}" type="pres">
      <dgm:prSet presAssocID="{FCC5977C-8314-4EE8-BAD9-006DAD8BA8C1}" presName="node" presStyleLbl="node1" presStyleIdx="3" presStyleCnt="5" custScaleX="112416" custScaleY="101164">
        <dgm:presLayoutVars>
          <dgm:bulletEnabled val="1"/>
        </dgm:presLayoutVars>
      </dgm:prSet>
      <dgm:spPr/>
    </dgm:pt>
    <dgm:pt modelId="{05369EDF-A71F-4918-95A2-A9022B6AB03B}" type="pres">
      <dgm:prSet presAssocID="{4046902F-2C82-47C9-83F0-E6765E1EED42}" presName="spacerL" presStyleCnt="0"/>
      <dgm:spPr/>
    </dgm:pt>
    <dgm:pt modelId="{F2280FC3-04A5-4E11-A599-B48CF2439B81}" type="pres">
      <dgm:prSet presAssocID="{4046902F-2C82-47C9-83F0-E6765E1EED42}" presName="sibTrans" presStyleLbl="sibTrans2D1" presStyleIdx="3" presStyleCnt="4"/>
      <dgm:spPr/>
    </dgm:pt>
    <dgm:pt modelId="{BC52367E-691A-4C61-83A9-C8F92384BD3D}" type="pres">
      <dgm:prSet presAssocID="{4046902F-2C82-47C9-83F0-E6765E1EED42}" presName="spacerR" presStyleCnt="0"/>
      <dgm:spPr/>
    </dgm:pt>
    <dgm:pt modelId="{849AC905-8861-4964-B24B-8B0B59995A60}" type="pres">
      <dgm:prSet presAssocID="{4970FC14-7F89-4412-97C4-9883A1421198}" presName="node" presStyleLbl="node1" presStyleIdx="4" presStyleCnt="5">
        <dgm:presLayoutVars>
          <dgm:bulletEnabled val="1"/>
        </dgm:presLayoutVars>
      </dgm:prSet>
      <dgm:spPr/>
    </dgm:pt>
  </dgm:ptLst>
  <dgm:cxnLst>
    <dgm:cxn modelId="{24345701-8DF7-48A8-9395-B8B280965BB7}" type="presOf" srcId="{DF98BBF6-4BD2-4760-AECE-1579B56C7046}" destId="{9B182B8D-B6D4-4249-B201-7A78EA19604F}" srcOrd="0" destOrd="0" presId="urn:microsoft.com/office/officeart/2005/8/layout/equation1"/>
    <dgm:cxn modelId="{B688B20F-A540-44CE-A1BF-A7BF418FABF2}" type="presOf" srcId="{4970FC14-7F89-4412-97C4-9883A1421198}" destId="{849AC905-8861-4964-B24B-8B0B59995A60}" srcOrd="0" destOrd="0" presId="urn:microsoft.com/office/officeart/2005/8/layout/equation1"/>
    <dgm:cxn modelId="{4649792C-C6DF-4243-8F48-EDDA9390C6EF}" type="presOf" srcId="{5BF214A0-691F-4093-ACCD-01F63E87BA5E}" destId="{7F69DE3A-EB69-4EDE-8823-BC5BB4F4CBAE}" srcOrd="0" destOrd="0" presId="urn:microsoft.com/office/officeart/2005/8/layout/equation1"/>
    <dgm:cxn modelId="{EAA0AC39-D9BD-4A7E-BAC7-B77A9F2C375C}" type="presOf" srcId="{58F25310-5131-48F5-84D0-6022016A1AA8}" destId="{A156DE51-421C-4607-B686-20FBA6E9BD51}" srcOrd="0" destOrd="0" presId="urn:microsoft.com/office/officeart/2005/8/layout/equation1"/>
    <dgm:cxn modelId="{FE40B042-79C8-4C91-A9DD-45C8083F0FBA}" srcId="{58F25310-5131-48F5-84D0-6022016A1AA8}" destId="{4970FC14-7F89-4412-97C4-9883A1421198}" srcOrd="4" destOrd="0" parTransId="{AA151096-CB20-41F1-B55D-0B391BCD0DDF}" sibTransId="{DEF83A01-883D-4280-BA3C-0694298F57E7}"/>
    <dgm:cxn modelId="{7D0E1B66-57B2-4B91-B8C3-FC5670CB2B54}" srcId="{58F25310-5131-48F5-84D0-6022016A1AA8}" destId="{FCC5977C-8314-4EE8-BAD9-006DAD8BA8C1}" srcOrd="3" destOrd="0" parTransId="{462E8202-9F26-4383-B67C-5B278C25CCB4}" sibTransId="{4046902F-2C82-47C9-83F0-E6765E1EED42}"/>
    <dgm:cxn modelId="{BA21FB47-B554-4795-A3D9-4CA405F7289B}" type="presOf" srcId="{4046902F-2C82-47C9-83F0-E6765E1EED42}" destId="{F2280FC3-04A5-4E11-A599-B48CF2439B81}" srcOrd="0" destOrd="0" presId="urn:microsoft.com/office/officeart/2005/8/layout/equation1"/>
    <dgm:cxn modelId="{7603614A-2A7C-4481-A443-0A9B7F20A14F}" type="presOf" srcId="{C7B3F1FE-1F76-4BCD-A2B1-457A7DE50D8F}" destId="{5B4C2442-8A1A-4A99-A8F9-E41705757421}" srcOrd="0" destOrd="0" presId="urn:microsoft.com/office/officeart/2005/8/layout/equation1"/>
    <dgm:cxn modelId="{9D6C726D-F49E-4854-AA25-F681D9BFF103}" type="presOf" srcId="{4CADE797-9934-428B-99A3-B40D6EBD579B}" destId="{698DD8C5-E6E9-4426-9B4E-EA7720022351}" srcOrd="0" destOrd="0" presId="urn:microsoft.com/office/officeart/2005/8/layout/equation1"/>
    <dgm:cxn modelId="{603F596F-EAFE-461D-BE6E-3CA144B835FC}" srcId="{58F25310-5131-48F5-84D0-6022016A1AA8}" destId="{C7B3F1FE-1F76-4BCD-A2B1-457A7DE50D8F}" srcOrd="2" destOrd="0" parTransId="{48ACD14C-7A88-4314-980D-848733A07240}" sibTransId="{DF98BBF6-4BD2-4760-AECE-1579B56C7046}"/>
    <dgm:cxn modelId="{B7426858-FCED-452A-BD63-65B88580F405}" type="presOf" srcId="{44E549FA-68E8-4770-BC8C-B695422E5441}" destId="{4356704A-86E9-4605-8D22-568DE70DBB5F}" srcOrd="0" destOrd="0" presId="urn:microsoft.com/office/officeart/2005/8/layout/equation1"/>
    <dgm:cxn modelId="{E7728B9D-4EAC-4B0E-A98C-91321A510BEF}" type="presOf" srcId="{7D6CA92E-C4D9-4FCE-87FB-9375E711F8A0}" destId="{16002D19-6F35-4563-8BC5-A08644360E1C}" srcOrd="0" destOrd="0" presId="urn:microsoft.com/office/officeart/2005/8/layout/equation1"/>
    <dgm:cxn modelId="{F46D3AC2-E26B-420A-AD80-1E5AC9711A65}" srcId="{58F25310-5131-48F5-84D0-6022016A1AA8}" destId="{44E549FA-68E8-4770-BC8C-B695422E5441}" srcOrd="0" destOrd="0" parTransId="{86B17B69-9DA7-4786-B49A-0BF5B2650A36}" sibTransId="{5BF214A0-691F-4093-ACCD-01F63E87BA5E}"/>
    <dgm:cxn modelId="{0BF1C4E6-B1C9-42A6-B734-E3576AC3754A}" srcId="{58F25310-5131-48F5-84D0-6022016A1AA8}" destId="{4CADE797-9934-428B-99A3-B40D6EBD579B}" srcOrd="1" destOrd="0" parTransId="{F8F85C8F-918E-4912-9D3B-C3BB63E6EBF6}" sibTransId="{7D6CA92E-C4D9-4FCE-87FB-9375E711F8A0}"/>
    <dgm:cxn modelId="{B4A716FB-6456-46A9-B80C-C941FE214B4E}" type="presOf" srcId="{FCC5977C-8314-4EE8-BAD9-006DAD8BA8C1}" destId="{AAE5286A-F875-4F6F-AF37-8CCEB24AAD81}" srcOrd="0" destOrd="0" presId="urn:microsoft.com/office/officeart/2005/8/layout/equation1"/>
    <dgm:cxn modelId="{BAD56176-62EB-4AF2-BED3-B83A11461804}" type="presParOf" srcId="{A156DE51-421C-4607-B686-20FBA6E9BD51}" destId="{4356704A-86E9-4605-8D22-568DE70DBB5F}" srcOrd="0" destOrd="0" presId="urn:microsoft.com/office/officeart/2005/8/layout/equation1"/>
    <dgm:cxn modelId="{03554DFD-6501-438F-A182-AC9D8705AA77}" type="presParOf" srcId="{A156DE51-421C-4607-B686-20FBA6E9BD51}" destId="{167DD1F9-7E7F-4C61-911A-3C568DFC532F}" srcOrd="1" destOrd="0" presId="urn:microsoft.com/office/officeart/2005/8/layout/equation1"/>
    <dgm:cxn modelId="{054868A1-25E6-4997-A995-B2D2EBF587A9}" type="presParOf" srcId="{A156DE51-421C-4607-B686-20FBA6E9BD51}" destId="{7F69DE3A-EB69-4EDE-8823-BC5BB4F4CBAE}" srcOrd="2" destOrd="0" presId="urn:microsoft.com/office/officeart/2005/8/layout/equation1"/>
    <dgm:cxn modelId="{C6AC114B-5BE0-43BD-8F28-958F1AE4CB9D}" type="presParOf" srcId="{A156DE51-421C-4607-B686-20FBA6E9BD51}" destId="{E04929EC-19D6-4A8E-9020-36D72D05BDF4}" srcOrd="3" destOrd="0" presId="urn:microsoft.com/office/officeart/2005/8/layout/equation1"/>
    <dgm:cxn modelId="{19E2A8CC-3D01-4CD7-BCBB-BC176CD1808A}" type="presParOf" srcId="{A156DE51-421C-4607-B686-20FBA6E9BD51}" destId="{698DD8C5-E6E9-4426-9B4E-EA7720022351}" srcOrd="4" destOrd="0" presId="urn:microsoft.com/office/officeart/2005/8/layout/equation1"/>
    <dgm:cxn modelId="{00E87096-3AE9-43BB-BFE8-83D2E37BE64D}" type="presParOf" srcId="{A156DE51-421C-4607-B686-20FBA6E9BD51}" destId="{2CF22015-3BCC-4C7F-9992-322FEAD8D055}" srcOrd="5" destOrd="0" presId="urn:microsoft.com/office/officeart/2005/8/layout/equation1"/>
    <dgm:cxn modelId="{63775850-A03C-45E9-B659-D1DAA48776D9}" type="presParOf" srcId="{A156DE51-421C-4607-B686-20FBA6E9BD51}" destId="{16002D19-6F35-4563-8BC5-A08644360E1C}" srcOrd="6" destOrd="0" presId="urn:microsoft.com/office/officeart/2005/8/layout/equation1"/>
    <dgm:cxn modelId="{4F1C53ED-F286-4220-BECB-B58E2E36AA75}" type="presParOf" srcId="{A156DE51-421C-4607-B686-20FBA6E9BD51}" destId="{79FEDF39-64A9-4343-8A74-FBBAC1419888}" srcOrd="7" destOrd="0" presId="urn:microsoft.com/office/officeart/2005/8/layout/equation1"/>
    <dgm:cxn modelId="{E304A5B3-5FEC-4C7B-AF2C-0F58E7BD1B44}" type="presParOf" srcId="{A156DE51-421C-4607-B686-20FBA6E9BD51}" destId="{5B4C2442-8A1A-4A99-A8F9-E41705757421}" srcOrd="8" destOrd="0" presId="urn:microsoft.com/office/officeart/2005/8/layout/equation1"/>
    <dgm:cxn modelId="{411E51FD-9ECC-41DA-B51D-D0D622AC23C3}" type="presParOf" srcId="{A156DE51-421C-4607-B686-20FBA6E9BD51}" destId="{597C3DF9-C5F2-4B2F-820B-77B5C975523F}" srcOrd="9" destOrd="0" presId="urn:microsoft.com/office/officeart/2005/8/layout/equation1"/>
    <dgm:cxn modelId="{596EAF47-33A0-407A-853B-06AE008FF3A8}" type="presParOf" srcId="{A156DE51-421C-4607-B686-20FBA6E9BD51}" destId="{9B182B8D-B6D4-4249-B201-7A78EA19604F}" srcOrd="10" destOrd="0" presId="urn:microsoft.com/office/officeart/2005/8/layout/equation1"/>
    <dgm:cxn modelId="{E9D46F05-B547-4F9F-A435-9E1B2875E720}" type="presParOf" srcId="{A156DE51-421C-4607-B686-20FBA6E9BD51}" destId="{5BD66787-48AF-4952-BECD-F2886C82ECF7}" srcOrd="11" destOrd="0" presId="urn:microsoft.com/office/officeart/2005/8/layout/equation1"/>
    <dgm:cxn modelId="{FCA673F5-AF13-4871-9572-5B71F11FFC02}" type="presParOf" srcId="{A156DE51-421C-4607-B686-20FBA6E9BD51}" destId="{AAE5286A-F875-4F6F-AF37-8CCEB24AAD81}" srcOrd="12" destOrd="0" presId="urn:microsoft.com/office/officeart/2005/8/layout/equation1"/>
    <dgm:cxn modelId="{149F4419-FC9D-4CBF-9414-F0FA72BE819C}" type="presParOf" srcId="{A156DE51-421C-4607-B686-20FBA6E9BD51}" destId="{05369EDF-A71F-4918-95A2-A9022B6AB03B}" srcOrd="13" destOrd="0" presId="urn:microsoft.com/office/officeart/2005/8/layout/equation1"/>
    <dgm:cxn modelId="{CBDA3105-BE01-45C1-A957-B84307DA6485}" type="presParOf" srcId="{A156DE51-421C-4607-B686-20FBA6E9BD51}" destId="{F2280FC3-04A5-4E11-A599-B48CF2439B81}" srcOrd="14" destOrd="0" presId="urn:microsoft.com/office/officeart/2005/8/layout/equation1"/>
    <dgm:cxn modelId="{AFB3B296-AEDA-4DBC-8A23-41EBFC7204B2}" type="presParOf" srcId="{A156DE51-421C-4607-B686-20FBA6E9BD51}" destId="{BC52367E-691A-4C61-83A9-C8F92384BD3D}" srcOrd="15" destOrd="0" presId="urn:microsoft.com/office/officeart/2005/8/layout/equation1"/>
    <dgm:cxn modelId="{F05705BE-A7BF-4A3C-81BA-681D3C832AF7}" type="presParOf" srcId="{A156DE51-421C-4607-B686-20FBA6E9BD51}" destId="{849AC905-8861-4964-B24B-8B0B59995A60}" srcOrd="16" destOrd="0" presId="urn:microsoft.com/office/officeart/2005/8/layout/equati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2A6EFC-DB9C-48E5-8B19-7FBD2876E96D}"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2DA6C9EF-8922-4F2D-ACDA-1E7D830A258E}">
      <dgm:prSet phldrT="[Text]" phldr="0"/>
      <dgm:spPr/>
      <dgm:t>
        <a:bodyPr/>
        <a:lstStyle/>
        <a:p>
          <a:pPr rtl="0"/>
          <a:r>
            <a:rPr lang="en-US">
              <a:latin typeface="Arial Black" panose="020B0A04020102020204"/>
            </a:rPr>
            <a:t>295 Promotions</a:t>
          </a:r>
          <a:endParaRPr lang="en-US"/>
        </a:p>
      </dgm:t>
    </dgm:pt>
    <dgm:pt modelId="{64C13E64-A082-433D-92BD-C0721591E430}" type="parTrans" cxnId="{89F49671-4717-4A91-9AED-3734449A3537}">
      <dgm:prSet/>
      <dgm:spPr/>
    </dgm:pt>
    <dgm:pt modelId="{DBA0D41F-3FB9-4B75-A763-D0F92214AB6D}" type="sibTrans" cxnId="{89F49671-4717-4A91-9AED-3734449A3537}">
      <dgm:prSet/>
      <dgm:spPr/>
      <dgm:t>
        <a:bodyPr/>
        <a:lstStyle/>
        <a:p>
          <a:endParaRPr lang="en-US"/>
        </a:p>
      </dgm:t>
    </dgm:pt>
    <dgm:pt modelId="{0701C38E-1E39-446F-BBDE-2C077E7D5017}">
      <dgm:prSet phldrT="[Text]" phldr="0"/>
      <dgm:spPr/>
      <dgm:t>
        <a:bodyPr/>
        <a:lstStyle/>
        <a:p>
          <a:pPr rtl="0"/>
          <a:r>
            <a:rPr lang="en-US">
              <a:latin typeface="Arial Black" panose="020B0A04020102020204"/>
            </a:rPr>
            <a:t>73 Transfers</a:t>
          </a:r>
          <a:endParaRPr lang="en-US"/>
        </a:p>
      </dgm:t>
    </dgm:pt>
    <dgm:pt modelId="{22D98EB0-C40E-4C12-BA39-3105F85ABBA9}" type="parTrans" cxnId="{040AA3D7-DCAD-4FCE-9D48-0DEA01977EA8}">
      <dgm:prSet/>
      <dgm:spPr/>
    </dgm:pt>
    <dgm:pt modelId="{89A945E8-9FA7-4C3A-B737-93F9F0B8ADA9}" type="sibTrans" cxnId="{040AA3D7-DCAD-4FCE-9D48-0DEA01977EA8}">
      <dgm:prSet/>
      <dgm:spPr/>
      <dgm:t>
        <a:bodyPr/>
        <a:lstStyle/>
        <a:p>
          <a:endParaRPr lang="en-US"/>
        </a:p>
      </dgm:t>
    </dgm:pt>
    <dgm:pt modelId="{2F73CABD-3B5C-4547-843C-F28A99C433A2}">
      <dgm:prSet phldrT="[Text]" phldr="0"/>
      <dgm:spPr/>
      <dgm:t>
        <a:bodyPr/>
        <a:lstStyle/>
        <a:p>
          <a:pPr rtl="0"/>
          <a:r>
            <a:rPr lang="en-US">
              <a:latin typeface="Arial Black" panose="020B0A04020102020204"/>
            </a:rPr>
            <a:t>368 Internal Moves</a:t>
          </a:r>
          <a:endParaRPr lang="en-US"/>
        </a:p>
      </dgm:t>
    </dgm:pt>
    <dgm:pt modelId="{8191516A-C3B3-4C32-BA5D-54733E29283A}" type="parTrans" cxnId="{E36A981E-50D6-4EF8-A7F4-ECE23D7F946C}">
      <dgm:prSet/>
      <dgm:spPr/>
    </dgm:pt>
    <dgm:pt modelId="{B77B753B-4DA0-4618-B3F7-4A9F2635FEF5}" type="sibTrans" cxnId="{E36A981E-50D6-4EF8-A7F4-ECE23D7F946C}">
      <dgm:prSet/>
      <dgm:spPr/>
    </dgm:pt>
    <dgm:pt modelId="{DF77392B-B6E8-42C4-960F-D36B7D5CCB71}" type="pres">
      <dgm:prSet presAssocID="{212A6EFC-DB9C-48E5-8B19-7FBD2876E96D}" presName="Name0" presStyleCnt="0">
        <dgm:presLayoutVars>
          <dgm:dir/>
          <dgm:resizeHandles val="exact"/>
        </dgm:presLayoutVars>
      </dgm:prSet>
      <dgm:spPr/>
    </dgm:pt>
    <dgm:pt modelId="{75D87083-8990-4182-8B07-92BBD4F4AE03}" type="pres">
      <dgm:prSet presAssocID="{212A6EFC-DB9C-48E5-8B19-7FBD2876E96D}" presName="vNodes" presStyleCnt="0"/>
      <dgm:spPr/>
    </dgm:pt>
    <dgm:pt modelId="{3118A132-1E2C-492B-A6AF-680BBF8F84E9}" type="pres">
      <dgm:prSet presAssocID="{2DA6C9EF-8922-4F2D-ACDA-1E7D830A258E}" presName="node" presStyleLbl="node1" presStyleIdx="0" presStyleCnt="3">
        <dgm:presLayoutVars>
          <dgm:bulletEnabled val="1"/>
        </dgm:presLayoutVars>
      </dgm:prSet>
      <dgm:spPr/>
    </dgm:pt>
    <dgm:pt modelId="{1674E471-81F4-4113-8D4D-DE3F7985A151}" type="pres">
      <dgm:prSet presAssocID="{DBA0D41F-3FB9-4B75-A763-D0F92214AB6D}" presName="spacerT" presStyleCnt="0"/>
      <dgm:spPr/>
    </dgm:pt>
    <dgm:pt modelId="{12D5902E-7A0C-44E1-98F7-A25AD2156370}" type="pres">
      <dgm:prSet presAssocID="{DBA0D41F-3FB9-4B75-A763-D0F92214AB6D}" presName="sibTrans" presStyleLbl="sibTrans2D1" presStyleIdx="0" presStyleCnt="2"/>
      <dgm:spPr/>
    </dgm:pt>
    <dgm:pt modelId="{B6FABF90-7E75-49DF-AA36-0ABBBBA58D39}" type="pres">
      <dgm:prSet presAssocID="{DBA0D41F-3FB9-4B75-A763-D0F92214AB6D}" presName="spacerB" presStyleCnt="0"/>
      <dgm:spPr/>
    </dgm:pt>
    <dgm:pt modelId="{6AD3977F-FED0-4FD4-BFE3-088646B77B9F}" type="pres">
      <dgm:prSet presAssocID="{0701C38E-1E39-446F-BBDE-2C077E7D5017}" presName="node" presStyleLbl="node1" presStyleIdx="1" presStyleCnt="3">
        <dgm:presLayoutVars>
          <dgm:bulletEnabled val="1"/>
        </dgm:presLayoutVars>
      </dgm:prSet>
      <dgm:spPr/>
    </dgm:pt>
    <dgm:pt modelId="{E7D45FD0-7F0C-41D8-8E5D-E08A6102E46A}" type="pres">
      <dgm:prSet presAssocID="{212A6EFC-DB9C-48E5-8B19-7FBD2876E96D}" presName="sibTransLast" presStyleLbl="sibTrans2D1" presStyleIdx="1" presStyleCnt="2"/>
      <dgm:spPr/>
    </dgm:pt>
    <dgm:pt modelId="{67446D2F-FF43-4BA0-9888-E7900F2733C0}" type="pres">
      <dgm:prSet presAssocID="{212A6EFC-DB9C-48E5-8B19-7FBD2876E96D}" presName="connectorText" presStyleLbl="sibTrans2D1" presStyleIdx="1" presStyleCnt="2"/>
      <dgm:spPr/>
    </dgm:pt>
    <dgm:pt modelId="{CCA267EB-BE93-407C-8590-F7CB3D49D638}" type="pres">
      <dgm:prSet presAssocID="{212A6EFC-DB9C-48E5-8B19-7FBD2876E96D}" presName="lastNode" presStyleLbl="node1" presStyleIdx="2" presStyleCnt="3">
        <dgm:presLayoutVars>
          <dgm:bulletEnabled val="1"/>
        </dgm:presLayoutVars>
      </dgm:prSet>
      <dgm:spPr/>
    </dgm:pt>
  </dgm:ptLst>
  <dgm:cxnLst>
    <dgm:cxn modelId="{E36A981E-50D6-4EF8-A7F4-ECE23D7F946C}" srcId="{212A6EFC-DB9C-48E5-8B19-7FBD2876E96D}" destId="{2F73CABD-3B5C-4547-843C-F28A99C433A2}" srcOrd="2" destOrd="0" parTransId="{8191516A-C3B3-4C32-BA5D-54733E29283A}" sibTransId="{B77B753B-4DA0-4618-B3F7-4A9F2635FEF5}"/>
    <dgm:cxn modelId="{3E9ED23A-8FB7-41A9-835A-E49D2C858E3F}" type="presOf" srcId="{2F73CABD-3B5C-4547-843C-F28A99C433A2}" destId="{CCA267EB-BE93-407C-8590-F7CB3D49D638}" srcOrd="0" destOrd="0" presId="urn:microsoft.com/office/officeart/2005/8/layout/equation2"/>
    <dgm:cxn modelId="{67039B67-D5DB-4346-B6AC-B873B1AAC3F2}" type="presOf" srcId="{2DA6C9EF-8922-4F2D-ACDA-1E7D830A258E}" destId="{3118A132-1E2C-492B-A6AF-680BBF8F84E9}" srcOrd="0" destOrd="0" presId="urn:microsoft.com/office/officeart/2005/8/layout/equation2"/>
    <dgm:cxn modelId="{89F49671-4717-4A91-9AED-3734449A3537}" srcId="{212A6EFC-DB9C-48E5-8B19-7FBD2876E96D}" destId="{2DA6C9EF-8922-4F2D-ACDA-1E7D830A258E}" srcOrd="0" destOrd="0" parTransId="{64C13E64-A082-433D-92BD-C0721591E430}" sibTransId="{DBA0D41F-3FB9-4B75-A763-D0F92214AB6D}"/>
    <dgm:cxn modelId="{92C7AE81-5D04-4C47-995D-A55D8C3627AF}" type="presOf" srcId="{89A945E8-9FA7-4C3A-B737-93F9F0B8ADA9}" destId="{67446D2F-FF43-4BA0-9888-E7900F2733C0}" srcOrd="1" destOrd="0" presId="urn:microsoft.com/office/officeart/2005/8/layout/equation2"/>
    <dgm:cxn modelId="{627BABA5-D88D-421E-A3CD-8CD7744DA7C4}" type="presOf" srcId="{0701C38E-1E39-446F-BBDE-2C077E7D5017}" destId="{6AD3977F-FED0-4FD4-BFE3-088646B77B9F}" srcOrd="0" destOrd="0" presId="urn:microsoft.com/office/officeart/2005/8/layout/equation2"/>
    <dgm:cxn modelId="{4C3780BB-D269-4638-B270-38AC132E2DD6}" type="presOf" srcId="{212A6EFC-DB9C-48E5-8B19-7FBD2876E96D}" destId="{DF77392B-B6E8-42C4-960F-D36B7D5CCB71}" srcOrd="0" destOrd="0" presId="urn:microsoft.com/office/officeart/2005/8/layout/equation2"/>
    <dgm:cxn modelId="{D20089C4-40F2-4CE8-8B1D-046624E93666}" type="presOf" srcId="{DBA0D41F-3FB9-4B75-A763-D0F92214AB6D}" destId="{12D5902E-7A0C-44E1-98F7-A25AD2156370}" srcOrd="0" destOrd="0" presId="urn:microsoft.com/office/officeart/2005/8/layout/equation2"/>
    <dgm:cxn modelId="{2F4B74D4-1A7F-4D0C-8E1E-27B8DA476909}" type="presOf" srcId="{89A945E8-9FA7-4C3A-B737-93F9F0B8ADA9}" destId="{E7D45FD0-7F0C-41D8-8E5D-E08A6102E46A}" srcOrd="0" destOrd="0" presId="urn:microsoft.com/office/officeart/2005/8/layout/equation2"/>
    <dgm:cxn modelId="{040AA3D7-DCAD-4FCE-9D48-0DEA01977EA8}" srcId="{212A6EFC-DB9C-48E5-8B19-7FBD2876E96D}" destId="{0701C38E-1E39-446F-BBDE-2C077E7D5017}" srcOrd="1" destOrd="0" parTransId="{22D98EB0-C40E-4C12-BA39-3105F85ABBA9}" sibTransId="{89A945E8-9FA7-4C3A-B737-93F9F0B8ADA9}"/>
    <dgm:cxn modelId="{31802335-516F-4918-8246-511B068F8200}" type="presParOf" srcId="{DF77392B-B6E8-42C4-960F-D36B7D5CCB71}" destId="{75D87083-8990-4182-8B07-92BBD4F4AE03}" srcOrd="0" destOrd="0" presId="urn:microsoft.com/office/officeart/2005/8/layout/equation2"/>
    <dgm:cxn modelId="{86665815-C856-4465-A9F4-D8119B7F6BFF}" type="presParOf" srcId="{75D87083-8990-4182-8B07-92BBD4F4AE03}" destId="{3118A132-1E2C-492B-A6AF-680BBF8F84E9}" srcOrd="0" destOrd="0" presId="urn:microsoft.com/office/officeart/2005/8/layout/equation2"/>
    <dgm:cxn modelId="{4D6807A6-B568-4993-9EAB-CD2F166F4ABB}" type="presParOf" srcId="{75D87083-8990-4182-8B07-92BBD4F4AE03}" destId="{1674E471-81F4-4113-8D4D-DE3F7985A151}" srcOrd="1" destOrd="0" presId="urn:microsoft.com/office/officeart/2005/8/layout/equation2"/>
    <dgm:cxn modelId="{5BDEF910-0673-421F-8665-F753D3B039A6}" type="presParOf" srcId="{75D87083-8990-4182-8B07-92BBD4F4AE03}" destId="{12D5902E-7A0C-44E1-98F7-A25AD2156370}" srcOrd="2" destOrd="0" presId="urn:microsoft.com/office/officeart/2005/8/layout/equation2"/>
    <dgm:cxn modelId="{9B691E27-D833-4660-972E-615BCC15C34D}" type="presParOf" srcId="{75D87083-8990-4182-8B07-92BBD4F4AE03}" destId="{B6FABF90-7E75-49DF-AA36-0ABBBBA58D39}" srcOrd="3" destOrd="0" presId="urn:microsoft.com/office/officeart/2005/8/layout/equation2"/>
    <dgm:cxn modelId="{27266237-E858-4A81-AE19-5DD92864DC3E}" type="presParOf" srcId="{75D87083-8990-4182-8B07-92BBD4F4AE03}" destId="{6AD3977F-FED0-4FD4-BFE3-088646B77B9F}" srcOrd="4" destOrd="0" presId="urn:microsoft.com/office/officeart/2005/8/layout/equation2"/>
    <dgm:cxn modelId="{3100C741-C089-42D0-9439-4B99F209E9E6}" type="presParOf" srcId="{DF77392B-B6E8-42C4-960F-D36B7D5CCB71}" destId="{E7D45FD0-7F0C-41D8-8E5D-E08A6102E46A}" srcOrd="1" destOrd="0" presId="urn:microsoft.com/office/officeart/2005/8/layout/equation2"/>
    <dgm:cxn modelId="{52D1074A-57DC-4293-80B7-7F1F02DC0B77}" type="presParOf" srcId="{E7D45FD0-7F0C-41D8-8E5D-E08A6102E46A}" destId="{67446D2F-FF43-4BA0-9888-E7900F2733C0}" srcOrd="0" destOrd="0" presId="urn:microsoft.com/office/officeart/2005/8/layout/equation2"/>
    <dgm:cxn modelId="{D79DAD84-102E-415C-B38D-D1BBC03EEC13}" type="presParOf" srcId="{DF77392B-B6E8-42C4-960F-D36B7D5CCB71}" destId="{CCA267EB-BE93-407C-8590-F7CB3D49D638}" srcOrd="2" destOrd="0" presId="urn:microsoft.com/office/officeart/2005/8/layout/equati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2A6EFC-DB9C-48E5-8B19-7FBD2876E96D}"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2DA6C9EF-8922-4F2D-ACDA-1E7D830A258E}">
      <dgm:prSet phldrT="[Text]" phldr="0"/>
      <dgm:spPr/>
      <dgm:t>
        <a:bodyPr/>
        <a:lstStyle/>
        <a:p>
          <a:pPr rtl="0"/>
          <a:r>
            <a:rPr lang="en-US">
              <a:latin typeface="Arial Black" panose="020B0A04020102020204"/>
            </a:rPr>
            <a:t>295 Promotions</a:t>
          </a:r>
          <a:endParaRPr lang="en-US"/>
        </a:p>
      </dgm:t>
    </dgm:pt>
    <dgm:pt modelId="{64C13E64-A082-433D-92BD-C0721591E430}" type="parTrans" cxnId="{89F49671-4717-4A91-9AED-3734449A3537}">
      <dgm:prSet/>
      <dgm:spPr/>
    </dgm:pt>
    <dgm:pt modelId="{DBA0D41F-3FB9-4B75-A763-D0F92214AB6D}" type="sibTrans" cxnId="{89F49671-4717-4A91-9AED-3734449A3537}">
      <dgm:prSet/>
      <dgm:spPr/>
      <dgm:t>
        <a:bodyPr/>
        <a:lstStyle/>
        <a:p>
          <a:endParaRPr lang="en-US"/>
        </a:p>
      </dgm:t>
    </dgm:pt>
    <dgm:pt modelId="{0701C38E-1E39-446F-BBDE-2C077E7D5017}">
      <dgm:prSet phldrT="[Text]" phldr="0"/>
      <dgm:spPr/>
      <dgm:t>
        <a:bodyPr/>
        <a:lstStyle/>
        <a:p>
          <a:pPr rtl="0"/>
          <a:r>
            <a:rPr lang="en-US">
              <a:latin typeface="Arial Black" panose="020B0A04020102020204"/>
            </a:rPr>
            <a:t>73 Transfers</a:t>
          </a:r>
          <a:endParaRPr lang="en-US"/>
        </a:p>
      </dgm:t>
    </dgm:pt>
    <dgm:pt modelId="{22D98EB0-C40E-4C12-BA39-3105F85ABBA9}" type="parTrans" cxnId="{040AA3D7-DCAD-4FCE-9D48-0DEA01977EA8}">
      <dgm:prSet/>
      <dgm:spPr/>
    </dgm:pt>
    <dgm:pt modelId="{89A945E8-9FA7-4C3A-B737-93F9F0B8ADA9}" type="sibTrans" cxnId="{040AA3D7-DCAD-4FCE-9D48-0DEA01977EA8}">
      <dgm:prSet/>
      <dgm:spPr/>
      <dgm:t>
        <a:bodyPr/>
        <a:lstStyle/>
        <a:p>
          <a:endParaRPr lang="en-US"/>
        </a:p>
      </dgm:t>
    </dgm:pt>
    <dgm:pt modelId="{2F73CABD-3B5C-4547-843C-F28A99C433A2}">
      <dgm:prSet phldrT="[Text]" phldr="0"/>
      <dgm:spPr/>
      <dgm:t>
        <a:bodyPr/>
        <a:lstStyle/>
        <a:p>
          <a:pPr rtl="0"/>
          <a:r>
            <a:rPr lang="en-US">
              <a:latin typeface="Arial Black" panose="020B0A04020102020204"/>
            </a:rPr>
            <a:t>368 Internal Moves</a:t>
          </a:r>
          <a:endParaRPr lang="en-US"/>
        </a:p>
      </dgm:t>
    </dgm:pt>
    <dgm:pt modelId="{8191516A-C3B3-4C32-BA5D-54733E29283A}" type="parTrans" cxnId="{E36A981E-50D6-4EF8-A7F4-ECE23D7F946C}">
      <dgm:prSet/>
      <dgm:spPr/>
    </dgm:pt>
    <dgm:pt modelId="{B77B753B-4DA0-4618-B3F7-4A9F2635FEF5}" type="sibTrans" cxnId="{E36A981E-50D6-4EF8-A7F4-ECE23D7F946C}">
      <dgm:prSet/>
      <dgm:spPr/>
    </dgm:pt>
    <dgm:pt modelId="{DF77392B-B6E8-42C4-960F-D36B7D5CCB71}" type="pres">
      <dgm:prSet presAssocID="{212A6EFC-DB9C-48E5-8B19-7FBD2876E96D}" presName="Name0" presStyleCnt="0">
        <dgm:presLayoutVars>
          <dgm:dir/>
          <dgm:resizeHandles val="exact"/>
        </dgm:presLayoutVars>
      </dgm:prSet>
      <dgm:spPr/>
    </dgm:pt>
    <dgm:pt modelId="{75D87083-8990-4182-8B07-92BBD4F4AE03}" type="pres">
      <dgm:prSet presAssocID="{212A6EFC-DB9C-48E5-8B19-7FBD2876E96D}" presName="vNodes" presStyleCnt="0"/>
      <dgm:spPr/>
    </dgm:pt>
    <dgm:pt modelId="{3118A132-1E2C-492B-A6AF-680BBF8F84E9}" type="pres">
      <dgm:prSet presAssocID="{2DA6C9EF-8922-4F2D-ACDA-1E7D830A258E}" presName="node" presStyleLbl="node1" presStyleIdx="0" presStyleCnt="3">
        <dgm:presLayoutVars>
          <dgm:bulletEnabled val="1"/>
        </dgm:presLayoutVars>
      </dgm:prSet>
      <dgm:spPr/>
    </dgm:pt>
    <dgm:pt modelId="{1674E471-81F4-4113-8D4D-DE3F7985A151}" type="pres">
      <dgm:prSet presAssocID="{DBA0D41F-3FB9-4B75-A763-D0F92214AB6D}" presName="spacerT" presStyleCnt="0"/>
      <dgm:spPr/>
    </dgm:pt>
    <dgm:pt modelId="{12D5902E-7A0C-44E1-98F7-A25AD2156370}" type="pres">
      <dgm:prSet presAssocID="{DBA0D41F-3FB9-4B75-A763-D0F92214AB6D}" presName="sibTrans" presStyleLbl="sibTrans2D1" presStyleIdx="0" presStyleCnt="2"/>
      <dgm:spPr/>
    </dgm:pt>
    <dgm:pt modelId="{B6FABF90-7E75-49DF-AA36-0ABBBBA58D39}" type="pres">
      <dgm:prSet presAssocID="{DBA0D41F-3FB9-4B75-A763-D0F92214AB6D}" presName="spacerB" presStyleCnt="0"/>
      <dgm:spPr/>
    </dgm:pt>
    <dgm:pt modelId="{6AD3977F-FED0-4FD4-BFE3-088646B77B9F}" type="pres">
      <dgm:prSet presAssocID="{0701C38E-1E39-446F-BBDE-2C077E7D5017}" presName="node" presStyleLbl="node1" presStyleIdx="1" presStyleCnt="3">
        <dgm:presLayoutVars>
          <dgm:bulletEnabled val="1"/>
        </dgm:presLayoutVars>
      </dgm:prSet>
      <dgm:spPr/>
    </dgm:pt>
    <dgm:pt modelId="{E7D45FD0-7F0C-41D8-8E5D-E08A6102E46A}" type="pres">
      <dgm:prSet presAssocID="{212A6EFC-DB9C-48E5-8B19-7FBD2876E96D}" presName="sibTransLast" presStyleLbl="sibTrans2D1" presStyleIdx="1" presStyleCnt="2"/>
      <dgm:spPr/>
    </dgm:pt>
    <dgm:pt modelId="{67446D2F-FF43-4BA0-9888-E7900F2733C0}" type="pres">
      <dgm:prSet presAssocID="{212A6EFC-DB9C-48E5-8B19-7FBD2876E96D}" presName="connectorText" presStyleLbl="sibTrans2D1" presStyleIdx="1" presStyleCnt="2"/>
      <dgm:spPr/>
    </dgm:pt>
    <dgm:pt modelId="{CCA267EB-BE93-407C-8590-F7CB3D49D638}" type="pres">
      <dgm:prSet presAssocID="{212A6EFC-DB9C-48E5-8B19-7FBD2876E96D}" presName="lastNode" presStyleLbl="node1" presStyleIdx="2" presStyleCnt="3">
        <dgm:presLayoutVars>
          <dgm:bulletEnabled val="1"/>
        </dgm:presLayoutVars>
      </dgm:prSet>
      <dgm:spPr/>
    </dgm:pt>
  </dgm:ptLst>
  <dgm:cxnLst>
    <dgm:cxn modelId="{E36A981E-50D6-4EF8-A7F4-ECE23D7F946C}" srcId="{212A6EFC-DB9C-48E5-8B19-7FBD2876E96D}" destId="{2F73CABD-3B5C-4547-843C-F28A99C433A2}" srcOrd="2" destOrd="0" parTransId="{8191516A-C3B3-4C32-BA5D-54733E29283A}" sibTransId="{B77B753B-4DA0-4618-B3F7-4A9F2635FEF5}"/>
    <dgm:cxn modelId="{3E9ED23A-8FB7-41A9-835A-E49D2C858E3F}" type="presOf" srcId="{2F73CABD-3B5C-4547-843C-F28A99C433A2}" destId="{CCA267EB-BE93-407C-8590-F7CB3D49D638}" srcOrd="0" destOrd="0" presId="urn:microsoft.com/office/officeart/2005/8/layout/equation2"/>
    <dgm:cxn modelId="{67039B67-D5DB-4346-B6AC-B873B1AAC3F2}" type="presOf" srcId="{2DA6C9EF-8922-4F2D-ACDA-1E7D830A258E}" destId="{3118A132-1E2C-492B-A6AF-680BBF8F84E9}" srcOrd="0" destOrd="0" presId="urn:microsoft.com/office/officeart/2005/8/layout/equation2"/>
    <dgm:cxn modelId="{89F49671-4717-4A91-9AED-3734449A3537}" srcId="{212A6EFC-DB9C-48E5-8B19-7FBD2876E96D}" destId="{2DA6C9EF-8922-4F2D-ACDA-1E7D830A258E}" srcOrd="0" destOrd="0" parTransId="{64C13E64-A082-433D-92BD-C0721591E430}" sibTransId="{DBA0D41F-3FB9-4B75-A763-D0F92214AB6D}"/>
    <dgm:cxn modelId="{92C7AE81-5D04-4C47-995D-A55D8C3627AF}" type="presOf" srcId="{89A945E8-9FA7-4C3A-B737-93F9F0B8ADA9}" destId="{67446D2F-FF43-4BA0-9888-E7900F2733C0}" srcOrd="1" destOrd="0" presId="urn:microsoft.com/office/officeart/2005/8/layout/equation2"/>
    <dgm:cxn modelId="{627BABA5-D88D-421E-A3CD-8CD7744DA7C4}" type="presOf" srcId="{0701C38E-1E39-446F-BBDE-2C077E7D5017}" destId="{6AD3977F-FED0-4FD4-BFE3-088646B77B9F}" srcOrd="0" destOrd="0" presId="urn:microsoft.com/office/officeart/2005/8/layout/equation2"/>
    <dgm:cxn modelId="{4C3780BB-D269-4638-B270-38AC132E2DD6}" type="presOf" srcId="{212A6EFC-DB9C-48E5-8B19-7FBD2876E96D}" destId="{DF77392B-B6E8-42C4-960F-D36B7D5CCB71}" srcOrd="0" destOrd="0" presId="urn:microsoft.com/office/officeart/2005/8/layout/equation2"/>
    <dgm:cxn modelId="{D20089C4-40F2-4CE8-8B1D-046624E93666}" type="presOf" srcId="{DBA0D41F-3FB9-4B75-A763-D0F92214AB6D}" destId="{12D5902E-7A0C-44E1-98F7-A25AD2156370}" srcOrd="0" destOrd="0" presId="urn:microsoft.com/office/officeart/2005/8/layout/equation2"/>
    <dgm:cxn modelId="{2F4B74D4-1A7F-4D0C-8E1E-27B8DA476909}" type="presOf" srcId="{89A945E8-9FA7-4C3A-B737-93F9F0B8ADA9}" destId="{E7D45FD0-7F0C-41D8-8E5D-E08A6102E46A}" srcOrd="0" destOrd="0" presId="urn:microsoft.com/office/officeart/2005/8/layout/equation2"/>
    <dgm:cxn modelId="{040AA3D7-DCAD-4FCE-9D48-0DEA01977EA8}" srcId="{212A6EFC-DB9C-48E5-8B19-7FBD2876E96D}" destId="{0701C38E-1E39-446F-BBDE-2C077E7D5017}" srcOrd="1" destOrd="0" parTransId="{22D98EB0-C40E-4C12-BA39-3105F85ABBA9}" sibTransId="{89A945E8-9FA7-4C3A-B737-93F9F0B8ADA9}"/>
    <dgm:cxn modelId="{31802335-516F-4918-8246-511B068F8200}" type="presParOf" srcId="{DF77392B-B6E8-42C4-960F-D36B7D5CCB71}" destId="{75D87083-8990-4182-8B07-92BBD4F4AE03}" srcOrd="0" destOrd="0" presId="urn:microsoft.com/office/officeart/2005/8/layout/equation2"/>
    <dgm:cxn modelId="{86665815-C856-4465-A9F4-D8119B7F6BFF}" type="presParOf" srcId="{75D87083-8990-4182-8B07-92BBD4F4AE03}" destId="{3118A132-1E2C-492B-A6AF-680BBF8F84E9}" srcOrd="0" destOrd="0" presId="urn:microsoft.com/office/officeart/2005/8/layout/equation2"/>
    <dgm:cxn modelId="{4D6807A6-B568-4993-9EAB-CD2F166F4ABB}" type="presParOf" srcId="{75D87083-8990-4182-8B07-92BBD4F4AE03}" destId="{1674E471-81F4-4113-8D4D-DE3F7985A151}" srcOrd="1" destOrd="0" presId="urn:microsoft.com/office/officeart/2005/8/layout/equation2"/>
    <dgm:cxn modelId="{5BDEF910-0673-421F-8665-F753D3B039A6}" type="presParOf" srcId="{75D87083-8990-4182-8B07-92BBD4F4AE03}" destId="{12D5902E-7A0C-44E1-98F7-A25AD2156370}" srcOrd="2" destOrd="0" presId="urn:microsoft.com/office/officeart/2005/8/layout/equation2"/>
    <dgm:cxn modelId="{9B691E27-D833-4660-972E-615BCC15C34D}" type="presParOf" srcId="{75D87083-8990-4182-8B07-92BBD4F4AE03}" destId="{B6FABF90-7E75-49DF-AA36-0ABBBBA58D39}" srcOrd="3" destOrd="0" presId="urn:microsoft.com/office/officeart/2005/8/layout/equation2"/>
    <dgm:cxn modelId="{27266237-E858-4A81-AE19-5DD92864DC3E}" type="presParOf" srcId="{75D87083-8990-4182-8B07-92BBD4F4AE03}" destId="{6AD3977F-FED0-4FD4-BFE3-088646B77B9F}" srcOrd="4" destOrd="0" presId="urn:microsoft.com/office/officeart/2005/8/layout/equation2"/>
    <dgm:cxn modelId="{3100C741-C089-42D0-9439-4B99F209E9E6}" type="presParOf" srcId="{DF77392B-B6E8-42C4-960F-D36B7D5CCB71}" destId="{E7D45FD0-7F0C-41D8-8E5D-E08A6102E46A}" srcOrd="1" destOrd="0" presId="urn:microsoft.com/office/officeart/2005/8/layout/equation2"/>
    <dgm:cxn modelId="{52D1074A-57DC-4293-80B7-7F1F02DC0B77}" type="presParOf" srcId="{E7D45FD0-7F0C-41D8-8E5D-E08A6102E46A}" destId="{67446D2F-FF43-4BA0-9888-E7900F2733C0}" srcOrd="0" destOrd="0" presId="urn:microsoft.com/office/officeart/2005/8/layout/equation2"/>
    <dgm:cxn modelId="{D79DAD84-102E-415C-B38D-D1BBC03EEC13}" type="presParOf" srcId="{DF77392B-B6E8-42C4-960F-D36B7D5CCB71}" destId="{CCA267EB-BE93-407C-8590-F7CB3D49D638}" srcOrd="2" destOrd="0" presId="urn:microsoft.com/office/officeart/2005/8/layout/equati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47955E-3C15-4EEA-BC5C-4B54EC439205}"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E9CB2498-95E6-43EA-AABF-AAAC0993C45F}">
      <dgm:prSet custT="1"/>
      <dgm:spPr/>
      <dgm:t>
        <a:bodyPr/>
        <a:lstStyle/>
        <a:p>
          <a:pPr>
            <a:lnSpc>
              <a:spcPct val="100000"/>
            </a:lnSpc>
          </a:pPr>
          <a:r>
            <a:rPr lang="en-US" sz="1200" b="0" i="0"/>
            <a:t>eMoney offers discounted pet insurance through Nationwide</a:t>
          </a:r>
          <a:endParaRPr lang="en-US" sz="1200"/>
        </a:p>
      </dgm:t>
    </dgm:pt>
    <dgm:pt modelId="{E107BFCE-C3AE-413D-A1F7-B8357AAAF9F6}" type="parTrans" cxnId="{5EF9B0F3-6DA9-4167-B227-F98EA0D1AAD8}">
      <dgm:prSet/>
      <dgm:spPr/>
      <dgm:t>
        <a:bodyPr/>
        <a:lstStyle/>
        <a:p>
          <a:endParaRPr lang="en-US"/>
        </a:p>
      </dgm:t>
    </dgm:pt>
    <dgm:pt modelId="{07FDF111-2BF8-469E-9069-F228AFF03D8E}" type="sibTrans" cxnId="{5EF9B0F3-6DA9-4167-B227-F98EA0D1AAD8}">
      <dgm:prSet/>
      <dgm:spPr/>
      <dgm:t>
        <a:bodyPr/>
        <a:lstStyle/>
        <a:p>
          <a:endParaRPr lang="en-US"/>
        </a:p>
      </dgm:t>
    </dgm:pt>
    <dgm:pt modelId="{8975EA46-B4E1-4056-A61B-41523996044C}">
      <dgm:prSet custT="1"/>
      <dgm:spPr/>
      <dgm:t>
        <a:bodyPr/>
        <a:lstStyle/>
        <a:p>
          <a:pPr>
            <a:lnSpc>
              <a:spcPct val="100000"/>
            </a:lnSpc>
          </a:pPr>
          <a:r>
            <a:rPr lang="en-US" sz="1200" b="0" i="0"/>
            <a:t>There are two reimbursement levels that you can choose from, 50% or 70%, the rate is dependent upon the type of animal you are </a:t>
          </a:r>
          <a:r>
            <a:rPr lang="en-US" sz="1200" b="0" i="0">
              <a:latin typeface="Arial Black" panose="020B0A04020102020204"/>
            </a:rPr>
            <a:t>covering</a:t>
          </a:r>
          <a:r>
            <a:rPr lang="en-US" sz="1200" b="0" i="0"/>
            <a:t> and their age</a:t>
          </a:r>
          <a:endParaRPr lang="en-US" sz="1200"/>
        </a:p>
      </dgm:t>
    </dgm:pt>
    <dgm:pt modelId="{03BAB328-C648-4C12-B422-0CE5FCE7D0DA}" type="parTrans" cxnId="{0D213BCF-3C8E-4AE4-8A23-5A94A0E1F2A8}">
      <dgm:prSet/>
      <dgm:spPr/>
      <dgm:t>
        <a:bodyPr/>
        <a:lstStyle/>
        <a:p>
          <a:endParaRPr lang="en-US"/>
        </a:p>
      </dgm:t>
    </dgm:pt>
    <dgm:pt modelId="{99B859AD-35E4-4AA5-8D1E-9E3D3D84DF79}" type="sibTrans" cxnId="{0D213BCF-3C8E-4AE4-8A23-5A94A0E1F2A8}">
      <dgm:prSet/>
      <dgm:spPr/>
      <dgm:t>
        <a:bodyPr/>
        <a:lstStyle/>
        <a:p>
          <a:endParaRPr lang="en-US"/>
        </a:p>
      </dgm:t>
    </dgm:pt>
    <dgm:pt modelId="{1C4599E0-F413-45BC-A29B-C4D539C9F494}">
      <dgm:prSet custT="1"/>
      <dgm:spPr/>
      <dgm:t>
        <a:bodyPr/>
        <a:lstStyle/>
        <a:p>
          <a:pPr>
            <a:lnSpc>
              <a:spcPct val="100000"/>
            </a:lnSpc>
          </a:pPr>
          <a:r>
            <a:rPr lang="en-US" sz="1200">
              <a:latin typeface="Arial Black" panose="020B0A04020102020204"/>
            </a:rPr>
            <a:t>For more information visit petsnationwide.com and search for eMoney Advisor</a:t>
          </a:r>
        </a:p>
      </dgm:t>
    </dgm:pt>
    <dgm:pt modelId="{C1DCA596-721C-4949-BB7A-6446F53764E6}" type="parTrans" cxnId="{F2446A35-97E2-475B-992C-B9E3A23167CC}">
      <dgm:prSet/>
      <dgm:spPr/>
      <dgm:t>
        <a:bodyPr/>
        <a:lstStyle/>
        <a:p>
          <a:endParaRPr lang="en-US"/>
        </a:p>
      </dgm:t>
    </dgm:pt>
    <dgm:pt modelId="{50959070-17E7-4ABC-B79D-B8787F2BF178}" type="sibTrans" cxnId="{F2446A35-97E2-475B-992C-B9E3A23167CC}">
      <dgm:prSet/>
      <dgm:spPr/>
      <dgm:t>
        <a:bodyPr/>
        <a:lstStyle/>
        <a:p>
          <a:endParaRPr lang="en-US"/>
        </a:p>
      </dgm:t>
    </dgm:pt>
    <dgm:pt modelId="{F0E08D6C-FEFA-4F99-B6EC-4CC68837B549}" type="pres">
      <dgm:prSet presAssocID="{7347955E-3C15-4EEA-BC5C-4B54EC439205}" presName="root" presStyleCnt="0">
        <dgm:presLayoutVars>
          <dgm:dir/>
          <dgm:resizeHandles val="exact"/>
        </dgm:presLayoutVars>
      </dgm:prSet>
      <dgm:spPr/>
    </dgm:pt>
    <dgm:pt modelId="{05082596-18FB-4E74-902B-02371030817F}" type="pres">
      <dgm:prSet presAssocID="{E9CB2498-95E6-43EA-AABF-AAAC0993C45F}" presName="compNode" presStyleCnt="0"/>
      <dgm:spPr/>
    </dgm:pt>
    <dgm:pt modelId="{BACBE775-4936-4BFC-9344-76B5C9D2BB1B}" type="pres">
      <dgm:prSet presAssocID="{E9CB2498-95E6-43EA-AABF-AAAC0993C45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g"/>
        </a:ext>
      </dgm:extLst>
    </dgm:pt>
    <dgm:pt modelId="{27FED53C-DFF3-4B71-B3AD-83FD45054C19}" type="pres">
      <dgm:prSet presAssocID="{E9CB2498-95E6-43EA-AABF-AAAC0993C45F}" presName="spaceRect" presStyleCnt="0"/>
      <dgm:spPr/>
    </dgm:pt>
    <dgm:pt modelId="{C6D2476E-6C05-47FB-98BD-F3B1F3800521}" type="pres">
      <dgm:prSet presAssocID="{E9CB2498-95E6-43EA-AABF-AAAC0993C45F}" presName="textRect" presStyleLbl="revTx" presStyleIdx="0" presStyleCnt="3">
        <dgm:presLayoutVars>
          <dgm:chMax val="1"/>
          <dgm:chPref val="1"/>
        </dgm:presLayoutVars>
      </dgm:prSet>
      <dgm:spPr/>
    </dgm:pt>
    <dgm:pt modelId="{600A72AF-35C6-4957-BC39-D59415401FD1}" type="pres">
      <dgm:prSet presAssocID="{07FDF111-2BF8-469E-9069-F228AFF03D8E}" presName="sibTrans" presStyleCnt="0"/>
      <dgm:spPr/>
    </dgm:pt>
    <dgm:pt modelId="{2AED534D-22DC-472A-BCCC-5B3188FC36D1}" type="pres">
      <dgm:prSet presAssocID="{8975EA46-B4E1-4056-A61B-41523996044C}" presName="compNode" presStyleCnt="0"/>
      <dgm:spPr/>
    </dgm:pt>
    <dgm:pt modelId="{D7AB4C79-53D4-41AA-B21A-AF2C6E3CA87E}" type="pres">
      <dgm:prSet presAssocID="{8975EA46-B4E1-4056-A61B-41523996044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50929C89-3D87-45A4-A2F4-93F09F16D5AF}" type="pres">
      <dgm:prSet presAssocID="{8975EA46-B4E1-4056-A61B-41523996044C}" presName="spaceRect" presStyleCnt="0"/>
      <dgm:spPr/>
    </dgm:pt>
    <dgm:pt modelId="{28302B7D-D380-46A6-87F8-B3C306C7F9DD}" type="pres">
      <dgm:prSet presAssocID="{8975EA46-B4E1-4056-A61B-41523996044C}" presName="textRect" presStyleLbl="revTx" presStyleIdx="1" presStyleCnt="3">
        <dgm:presLayoutVars>
          <dgm:chMax val="1"/>
          <dgm:chPref val="1"/>
        </dgm:presLayoutVars>
      </dgm:prSet>
      <dgm:spPr/>
    </dgm:pt>
    <dgm:pt modelId="{C099D929-0AEB-42E5-A320-EBC1281C58CF}" type="pres">
      <dgm:prSet presAssocID="{99B859AD-35E4-4AA5-8D1E-9E3D3D84DF79}" presName="sibTrans" presStyleCnt="0"/>
      <dgm:spPr/>
    </dgm:pt>
    <dgm:pt modelId="{256C735B-8FD4-4CF7-AB16-8C80B1ED76AC}" type="pres">
      <dgm:prSet presAssocID="{1C4599E0-F413-45BC-A29B-C4D539C9F494}" presName="compNode" presStyleCnt="0"/>
      <dgm:spPr/>
    </dgm:pt>
    <dgm:pt modelId="{2D3B1AF2-EA70-4C94-9321-59A9B4487827}" type="pres">
      <dgm:prSet presAssocID="{1C4599E0-F413-45BC-A29B-C4D539C9F49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nformation with solid fill"/>
        </a:ext>
      </dgm:extLst>
    </dgm:pt>
    <dgm:pt modelId="{D6454E96-B55F-4467-A75B-1466D5C51C1D}" type="pres">
      <dgm:prSet presAssocID="{1C4599E0-F413-45BC-A29B-C4D539C9F494}" presName="spaceRect" presStyleCnt="0"/>
      <dgm:spPr/>
    </dgm:pt>
    <dgm:pt modelId="{3CECF0F7-5186-4599-B6CC-80D52480BF5E}" type="pres">
      <dgm:prSet presAssocID="{1C4599E0-F413-45BC-A29B-C4D539C9F494}" presName="textRect" presStyleLbl="revTx" presStyleIdx="2" presStyleCnt="3">
        <dgm:presLayoutVars>
          <dgm:chMax val="1"/>
          <dgm:chPref val="1"/>
        </dgm:presLayoutVars>
      </dgm:prSet>
      <dgm:spPr/>
    </dgm:pt>
  </dgm:ptLst>
  <dgm:cxnLst>
    <dgm:cxn modelId="{F2446A35-97E2-475B-992C-B9E3A23167CC}" srcId="{7347955E-3C15-4EEA-BC5C-4B54EC439205}" destId="{1C4599E0-F413-45BC-A29B-C4D539C9F494}" srcOrd="2" destOrd="0" parTransId="{C1DCA596-721C-4949-BB7A-6446F53764E6}" sibTransId="{50959070-17E7-4ABC-B79D-B8787F2BF178}"/>
    <dgm:cxn modelId="{843D2AA2-8124-42A8-9009-85A8CB41F7B5}" type="presOf" srcId="{1C4599E0-F413-45BC-A29B-C4D539C9F494}" destId="{3CECF0F7-5186-4599-B6CC-80D52480BF5E}" srcOrd="0" destOrd="0" presId="urn:microsoft.com/office/officeart/2018/2/layout/IconLabelList"/>
    <dgm:cxn modelId="{B8ED89BB-D9D6-4C77-A9B4-62A198787ECC}" type="presOf" srcId="{E9CB2498-95E6-43EA-AABF-AAAC0993C45F}" destId="{C6D2476E-6C05-47FB-98BD-F3B1F3800521}" srcOrd="0" destOrd="0" presId="urn:microsoft.com/office/officeart/2018/2/layout/IconLabelList"/>
    <dgm:cxn modelId="{F22A59C2-5ABE-43C1-BF90-265B989591A5}" type="presOf" srcId="{8975EA46-B4E1-4056-A61B-41523996044C}" destId="{28302B7D-D380-46A6-87F8-B3C306C7F9DD}" srcOrd="0" destOrd="0" presId="urn:microsoft.com/office/officeart/2018/2/layout/IconLabelList"/>
    <dgm:cxn modelId="{909AB3C8-C3AE-4180-9A5E-B4323B043635}" type="presOf" srcId="{7347955E-3C15-4EEA-BC5C-4B54EC439205}" destId="{F0E08D6C-FEFA-4F99-B6EC-4CC68837B549}" srcOrd="0" destOrd="0" presId="urn:microsoft.com/office/officeart/2018/2/layout/IconLabelList"/>
    <dgm:cxn modelId="{0D213BCF-3C8E-4AE4-8A23-5A94A0E1F2A8}" srcId="{7347955E-3C15-4EEA-BC5C-4B54EC439205}" destId="{8975EA46-B4E1-4056-A61B-41523996044C}" srcOrd="1" destOrd="0" parTransId="{03BAB328-C648-4C12-B422-0CE5FCE7D0DA}" sibTransId="{99B859AD-35E4-4AA5-8D1E-9E3D3D84DF79}"/>
    <dgm:cxn modelId="{5EF9B0F3-6DA9-4167-B227-F98EA0D1AAD8}" srcId="{7347955E-3C15-4EEA-BC5C-4B54EC439205}" destId="{E9CB2498-95E6-43EA-AABF-AAAC0993C45F}" srcOrd="0" destOrd="0" parTransId="{E107BFCE-C3AE-413D-A1F7-B8357AAAF9F6}" sibTransId="{07FDF111-2BF8-469E-9069-F228AFF03D8E}"/>
    <dgm:cxn modelId="{9E26BC18-5741-475D-9469-948D0698162D}" type="presParOf" srcId="{F0E08D6C-FEFA-4F99-B6EC-4CC68837B549}" destId="{05082596-18FB-4E74-902B-02371030817F}" srcOrd="0" destOrd="0" presId="urn:microsoft.com/office/officeart/2018/2/layout/IconLabelList"/>
    <dgm:cxn modelId="{1600057D-1C9E-4B2B-9CAB-F4154A6A346F}" type="presParOf" srcId="{05082596-18FB-4E74-902B-02371030817F}" destId="{BACBE775-4936-4BFC-9344-76B5C9D2BB1B}" srcOrd="0" destOrd="0" presId="urn:microsoft.com/office/officeart/2018/2/layout/IconLabelList"/>
    <dgm:cxn modelId="{FAC56B54-496C-4220-9691-4893DA6DCE05}" type="presParOf" srcId="{05082596-18FB-4E74-902B-02371030817F}" destId="{27FED53C-DFF3-4B71-B3AD-83FD45054C19}" srcOrd="1" destOrd="0" presId="urn:microsoft.com/office/officeart/2018/2/layout/IconLabelList"/>
    <dgm:cxn modelId="{789C52FF-035B-4299-87F1-977029789702}" type="presParOf" srcId="{05082596-18FB-4E74-902B-02371030817F}" destId="{C6D2476E-6C05-47FB-98BD-F3B1F3800521}" srcOrd="2" destOrd="0" presId="urn:microsoft.com/office/officeart/2018/2/layout/IconLabelList"/>
    <dgm:cxn modelId="{7AE2748B-B8DD-4310-BE9E-7D1C19C9E139}" type="presParOf" srcId="{F0E08D6C-FEFA-4F99-B6EC-4CC68837B549}" destId="{600A72AF-35C6-4957-BC39-D59415401FD1}" srcOrd="1" destOrd="0" presId="urn:microsoft.com/office/officeart/2018/2/layout/IconLabelList"/>
    <dgm:cxn modelId="{1A88E77F-F302-47CB-B352-EA5C6A26676F}" type="presParOf" srcId="{F0E08D6C-FEFA-4F99-B6EC-4CC68837B549}" destId="{2AED534D-22DC-472A-BCCC-5B3188FC36D1}" srcOrd="2" destOrd="0" presId="urn:microsoft.com/office/officeart/2018/2/layout/IconLabelList"/>
    <dgm:cxn modelId="{CA2ADC9B-90CF-4A7C-BDAA-491D2F69D62B}" type="presParOf" srcId="{2AED534D-22DC-472A-BCCC-5B3188FC36D1}" destId="{D7AB4C79-53D4-41AA-B21A-AF2C6E3CA87E}" srcOrd="0" destOrd="0" presId="urn:microsoft.com/office/officeart/2018/2/layout/IconLabelList"/>
    <dgm:cxn modelId="{5CFEA7C3-C90E-423A-90C3-2F5F76C79761}" type="presParOf" srcId="{2AED534D-22DC-472A-BCCC-5B3188FC36D1}" destId="{50929C89-3D87-45A4-A2F4-93F09F16D5AF}" srcOrd="1" destOrd="0" presId="urn:microsoft.com/office/officeart/2018/2/layout/IconLabelList"/>
    <dgm:cxn modelId="{6866C962-4BF4-4B2A-A1CB-9C743DCC4AE9}" type="presParOf" srcId="{2AED534D-22DC-472A-BCCC-5B3188FC36D1}" destId="{28302B7D-D380-46A6-87F8-B3C306C7F9DD}" srcOrd="2" destOrd="0" presId="urn:microsoft.com/office/officeart/2018/2/layout/IconLabelList"/>
    <dgm:cxn modelId="{29B3FC9B-6A7B-47DF-A20E-B137EC521F05}" type="presParOf" srcId="{F0E08D6C-FEFA-4F99-B6EC-4CC68837B549}" destId="{C099D929-0AEB-42E5-A320-EBC1281C58CF}" srcOrd="3" destOrd="0" presId="urn:microsoft.com/office/officeart/2018/2/layout/IconLabelList"/>
    <dgm:cxn modelId="{3E0E69ED-61E7-494E-B916-66FAECA523BC}" type="presParOf" srcId="{F0E08D6C-FEFA-4F99-B6EC-4CC68837B549}" destId="{256C735B-8FD4-4CF7-AB16-8C80B1ED76AC}" srcOrd="4" destOrd="0" presId="urn:microsoft.com/office/officeart/2018/2/layout/IconLabelList"/>
    <dgm:cxn modelId="{23A7586A-31F9-4696-B0D2-59DDEE0FAF85}" type="presParOf" srcId="{256C735B-8FD4-4CF7-AB16-8C80B1ED76AC}" destId="{2D3B1AF2-EA70-4C94-9321-59A9B4487827}" srcOrd="0" destOrd="0" presId="urn:microsoft.com/office/officeart/2018/2/layout/IconLabelList"/>
    <dgm:cxn modelId="{A99D9CBB-7650-494B-A73E-9FF371BE6EB4}" type="presParOf" srcId="{256C735B-8FD4-4CF7-AB16-8C80B1ED76AC}" destId="{D6454E96-B55F-4467-A75B-1466D5C51C1D}" srcOrd="1" destOrd="0" presId="urn:microsoft.com/office/officeart/2018/2/layout/IconLabelList"/>
    <dgm:cxn modelId="{F27B2414-F35D-4683-804C-128276889440}" type="presParOf" srcId="{256C735B-8FD4-4CF7-AB16-8C80B1ED76AC}" destId="{3CECF0F7-5186-4599-B6CC-80D52480BF5E}"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347955E-3C15-4EEA-BC5C-4B54EC439205}"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E9CB2498-95E6-43EA-AABF-AAAC0993C45F}">
      <dgm:prSet custT="1"/>
      <dgm:spPr/>
      <dgm:t>
        <a:bodyPr/>
        <a:lstStyle/>
        <a:p>
          <a:pPr>
            <a:lnSpc>
              <a:spcPct val="100000"/>
            </a:lnSpc>
          </a:pPr>
          <a:r>
            <a:rPr lang="en-US" sz="1200" b="0" i="0"/>
            <a:t>eMoney offers discounted pet insurance through Nationwide</a:t>
          </a:r>
          <a:endParaRPr lang="en-US" sz="1200"/>
        </a:p>
      </dgm:t>
    </dgm:pt>
    <dgm:pt modelId="{E107BFCE-C3AE-413D-A1F7-B8357AAAF9F6}" type="parTrans" cxnId="{5EF9B0F3-6DA9-4167-B227-F98EA0D1AAD8}">
      <dgm:prSet/>
      <dgm:spPr/>
      <dgm:t>
        <a:bodyPr/>
        <a:lstStyle/>
        <a:p>
          <a:endParaRPr lang="en-US"/>
        </a:p>
      </dgm:t>
    </dgm:pt>
    <dgm:pt modelId="{07FDF111-2BF8-469E-9069-F228AFF03D8E}" type="sibTrans" cxnId="{5EF9B0F3-6DA9-4167-B227-F98EA0D1AAD8}">
      <dgm:prSet/>
      <dgm:spPr/>
      <dgm:t>
        <a:bodyPr/>
        <a:lstStyle/>
        <a:p>
          <a:endParaRPr lang="en-US"/>
        </a:p>
      </dgm:t>
    </dgm:pt>
    <dgm:pt modelId="{8975EA46-B4E1-4056-A61B-41523996044C}">
      <dgm:prSet custT="1"/>
      <dgm:spPr/>
      <dgm:t>
        <a:bodyPr/>
        <a:lstStyle/>
        <a:p>
          <a:pPr>
            <a:lnSpc>
              <a:spcPct val="100000"/>
            </a:lnSpc>
          </a:pPr>
          <a:r>
            <a:rPr lang="en-US" sz="1200" b="0" i="0"/>
            <a:t>There are two reimbursement levels that you can choose from, 50% or 70%, the rate is dependent upon the type of animal you are </a:t>
          </a:r>
          <a:r>
            <a:rPr lang="en-US" sz="1200" b="0" i="0">
              <a:latin typeface="Arial Black" panose="020B0A04020102020204"/>
            </a:rPr>
            <a:t>covering</a:t>
          </a:r>
          <a:r>
            <a:rPr lang="en-US" sz="1200" b="0" i="0"/>
            <a:t> and their age</a:t>
          </a:r>
          <a:endParaRPr lang="en-US" sz="1200"/>
        </a:p>
      </dgm:t>
    </dgm:pt>
    <dgm:pt modelId="{03BAB328-C648-4C12-B422-0CE5FCE7D0DA}" type="parTrans" cxnId="{0D213BCF-3C8E-4AE4-8A23-5A94A0E1F2A8}">
      <dgm:prSet/>
      <dgm:spPr/>
      <dgm:t>
        <a:bodyPr/>
        <a:lstStyle/>
        <a:p>
          <a:endParaRPr lang="en-US"/>
        </a:p>
      </dgm:t>
    </dgm:pt>
    <dgm:pt modelId="{99B859AD-35E4-4AA5-8D1E-9E3D3D84DF79}" type="sibTrans" cxnId="{0D213BCF-3C8E-4AE4-8A23-5A94A0E1F2A8}">
      <dgm:prSet/>
      <dgm:spPr/>
      <dgm:t>
        <a:bodyPr/>
        <a:lstStyle/>
        <a:p>
          <a:endParaRPr lang="en-US"/>
        </a:p>
      </dgm:t>
    </dgm:pt>
    <dgm:pt modelId="{1C4599E0-F413-45BC-A29B-C4D539C9F494}">
      <dgm:prSet phldr="0" custT="1"/>
      <dgm:spPr/>
      <dgm:t>
        <a:bodyPr/>
        <a:lstStyle/>
        <a:p>
          <a:pPr>
            <a:lnSpc>
              <a:spcPct val="100000"/>
            </a:lnSpc>
          </a:pPr>
          <a:r>
            <a:rPr lang="en-US" sz="1200">
              <a:latin typeface="Arial Black" panose="020B0A04020102020204"/>
            </a:rPr>
            <a:t>For more information visit petsnationwide.com and search for eMoney Advisor</a:t>
          </a:r>
        </a:p>
      </dgm:t>
    </dgm:pt>
    <dgm:pt modelId="{C1DCA596-721C-4949-BB7A-6446F53764E6}" type="parTrans" cxnId="{F2446A35-97E2-475B-992C-B9E3A23167CC}">
      <dgm:prSet/>
      <dgm:spPr/>
      <dgm:t>
        <a:bodyPr/>
        <a:lstStyle/>
        <a:p>
          <a:endParaRPr lang="en-US"/>
        </a:p>
      </dgm:t>
    </dgm:pt>
    <dgm:pt modelId="{50959070-17E7-4ABC-B79D-B8787F2BF178}" type="sibTrans" cxnId="{F2446A35-97E2-475B-992C-B9E3A23167CC}">
      <dgm:prSet/>
      <dgm:spPr/>
      <dgm:t>
        <a:bodyPr/>
        <a:lstStyle/>
        <a:p>
          <a:endParaRPr lang="en-US"/>
        </a:p>
      </dgm:t>
    </dgm:pt>
    <dgm:pt modelId="{F0E08D6C-FEFA-4F99-B6EC-4CC68837B549}" type="pres">
      <dgm:prSet presAssocID="{7347955E-3C15-4EEA-BC5C-4B54EC439205}" presName="root" presStyleCnt="0">
        <dgm:presLayoutVars>
          <dgm:dir/>
          <dgm:resizeHandles val="exact"/>
        </dgm:presLayoutVars>
      </dgm:prSet>
      <dgm:spPr/>
    </dgm:pt>
    <dgm:pt modelId="{05082596-18FB-4E74-902B-02371030817F}" type="pres">
      <dgm:prSet presAssocID="{E9CB2498-95E6-43EA-AABF-AAAC0993C45F}" presName="compNode" presStyleCnt="0"/>
      <dgm:spPr/>
    </dgm:pt>
    <dgm:pt modelId="{BACBE775-4936-4BFC-9344-76B5C9D2BB1B}" type="pres">
      <dgm:prSet presAssocID="{E9CB2498-95E6-43EA-AABF-AAAC0993C45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g"/>
        </a:ext>
      </dgm:extLst>
    </dgm:pt>
    <dgm:pt modelId="{27FED53C-DFF3-4B71-B3AD-83FD45054C19}" type="pres">
      <dgm:prSet presAssocID="{E9CB2498-95E6-43EA-AABF-AAAC0993C45F}" presName="spaceRect" presStyleCnt="0"/>
      <dgm:spPr/>
    </dgm:pt>
    <dgm:pt modelId="{C6D2476E-6C05-47FB-98BD-F3B1F3800521}" type="pres">
      <dgm:prSet presAssocID="{E9CB2498-95E6-43EA-AABF-AAAC0993C45F}" presName="textRect" presStyleLbl="revTx" presStyleIdx="0" presStyleCnt="3">
        <dgm:presLayoutVars>
          <dgm:chMax val="1"/>
          <dgm:chPref val="1"/>
        </dgm:presLayoutVars>
      </dgm:prSet>
      <dgm:spPr/>
    </dgm:pt>
    <dgm:pt modelId="{600A72AF-35C6-4957-BC39-D59415401FD1}" type="pres">
      <dgm:prSet presAssocID="{07FDF111-2BF8-469E-9069-F228AFF03D8E}" presName="sibTrans" presStyleCnt="0"/>
      <dgm:spPr/>
    </dgm:pt>
    <dgm:pt modelId="{2AED534D-22DC-472A-BCCC-5B3188FC36D1}" type="pres">
      <dgm:prSet presAssocID="{8975EA46-B4E1-4056-A61B-41523996044C}" presName="compNode" presStyleCnt="0"/>
      <dgm:spPr/>
    </dgm:pt>
    <dgm:pt modelId="{D7AB4C79-53D4-41AA-B21A-AF2C6E3CA87E}" type="pres">
      <dgm:prSet presAssocID="{8975EA46-B4E1-4056-A61B-41523996044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50929C89-3D87-45A4-A2F4-93F09F16D5AF}" type="pres">
      <dgm:prSet presAssocID="{8975EA46-B4E1-4056-A61B-41523996044C}" presName="spaceRect" presStyleCnt="0"/>
      <dgm:spPr/>
    </dgm:pt>
    <dgm:pt modelId="{28302B7D-D380-46A6-87F8-B3C306C7F9DD}" type="pres">
      <dgm:prSet presAssocID="{8975EA46-B4E1-4056-A61B-41523996044C}" presName="textRect" presStyleLbl="revTx" presStyleIdx="1" presStyleCnt="3">
        <dgm:presLayoutVars>
          <dgm:chMax val="1"/>
          <dgm:chPref val="1"/>
        </dgm:presLayoutVars>
      </dgm:prSet>
      <dgm:spPr/>
    </dgm:pt>
    <dgm:pt modelId="{C099D929-0AEB-42E5-A320-EBC1281C58CF}" type="pres">
      <dgm:prSet presAssocID="{99B859AD-35E4-4AA5-8D1E-9E3D3D84DF79}" presName="sibTrans" presStyleCnt="0"/>
      <dgm:spPr/>
    </dgm:pt>
    <dgm:pt modelId="{256C735B-8FD4-4CF7-AB16-8C80B1ED76AC}" type="pres">
      <dgm:prSet presAssocID="{1C4599E0-F413-45BC-A29B-C4D539C9F494}" presName="compNode" presStyleCnt="0"/>
      <dgm:spPr/>
    </dgm:pt>
    <dgm:pt modelId="{2D3B1AF2-EA70-4C94-9321-59A9B4487827}" type="pres">
      <dgm:prSet presAssocID="{1C4599E0-F413-45BC-A29B-C4D539C9F49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nformation with solid fill"/>
        </a:ext>
      </dgm:extLst>
    </dgm:pt>
    <dgm:pt modelId="{D6454E96-B55F-4467-A75B-1466D5C51C1D}" type="pres">
      <dgm:prSet presAssocID="{1C4599E0-F413-45BC-A29B-C4D539C9F494}" presName="spaceRect" presStyleCnt="0"/>
      <dgm:spPr/>
    </dgm:pt>
    <dgm:pt modelId="{3CECF0F7-5186-4599-B6CC-80D52480BF5E}" type="pres">
      <dgm:prSet presAssocID="{1C4599E0-F413-45BC-A29B-C4D539C9F494}" presName="textRect" presStyleLbl="revTx" presStyleIdx="2" presStyleCnt="3">
        <dgm:presLayoutVars>
          <dgm:chMax val="1"/>
          <dgm:chPref val="1"/>
        </dgm:presLayoutVars>
      </dgm:prSet>
      <dgm:spPr/>
    </dgm:pt>
  </dgm:ptLst>
  <dgm:cxnLst>
    <dgm:cxn modelId="{F2446A35-97E2-475B-992C-B9E3A23167CC}" srcId="{7347955E-3C15-4EEA-BC5C-4B54EC439205}" destId="{1C4599E0-F413-45BC-A29B-C4D539C9F494}" srcOrd="2" destOrd="0" parTransId="{C1DCA596-721C-4949-BB7A-6446F53764E6}" sibTransId="{50959070-17E7-4ABC-B79D-B8787F2BF178}"/>
    <dgm:cxn modelId="{843D2AA2-8124-42A8-9009-85A8CB41F7B5}" type="presOf" srcId="{1C4599E0-F413-45BC-A29B-C4D539C9F494}" destId="{3CECF0F7-5186-4599-B6CC-80D52480BF5E}" srcOrd="0" destOrd="0" presId="urn:microsoft.com/office/officeart/2018/2/layout/IconLabelList"/>
    <dgm:cxn modelId="{B8ED89BB-D9D6-4C77-A9B4-62A198787ECC}" type="presOf" srcId="{E9CB2498-95E6-43EA-AABF-AAAC0993C45F}" destId="{C6D2476E-6C05-47FB-98BD-F3B1F3800521}" srcOrd="0" destOrd="0" presId="urn:microsoft.com/office/officeart/2018/2/layout/IconLabelList"/>
    <dgm:cxn modelId="{F22A59C2-5ABE-43C1-BF90-265B989591A5}" type="presOf" srcId="{8975EA46-B4E1-4056-A61B-41523996044C}" destId="{28302B7D-D380-46A6-87F8-B3C306C7F9DD}" srcOrd="0" destOrd="0" presId="urn:microsoft.com/office/officeart/2018/2/layout/IconLabelList"/>
    <dgm:cxn modelId="{909AB3C8-C3AE-4180-9A5E-B4323B043635}" type="presOf" srcId="{7347955E-3C15-4EEA-BC5C-4B54EC439205}" destId="{F0E08D6C-FEFA-4F99-B6EC-4CC68837B549}" srcOrd="0" destOrd="0" presId="urn:microsoft.com/office/officeart/2018/2/layout/IconLabelList"/>
    <dgm:cxn modelId="{0D213BCF-3C8E-4AE4-8A23-5A94A0E1F2A8}" srcId="{7347955E-3C15-4EEA-BC5C-4B54EC439205}" destId="{8975EA46-B4E1-4056-A61B-41523996044C}" srcOrd="1" destOrd="0" parTransId="{03BAB328-C648-4C12-B422-0CE5FCE7D0DA}" sibTransId="{99B859AD-35E4-4AA5-8D1E-9E3D3D84DF79}"/>
    <dgm:cxn modelId="{5EF9B0F3-6DA9-4167-B227-F98EA0D1AAD8}" srcId="{7347955E-3C15-4EEA-BC5C-4B54EC439205}" destId="{E9CB2498-95E6-43EA-AABF-AAAC0993C45F}" srcOrd="0" destOrd="0" parTransId="{E107BFCE-C3AE-413D-A1F7-B8357AAAF9F6}" sibTransId="{07FDF111-2BF8-469E-9069-F228AFF03D8E}"/>
    <dgm:cxn modelId="{9E26BC18-5741-475D-9469-948D0698162D}" type="presParOf" srcId="{F0E08D6C-FEFA-4F99-B6EC-4CC68837B549}" destId="{05082596-18FB-4E74-902B-02371030817F}" srcOrd="0" destOrd="0" presId="urn:microsoft.com/office/officeart/2018/2/layout/IconLabelList"/>
    <dgm:cxn modelId="{1600057D-1C9E-4B2B-9CAB-F4154A6A346F}" type="presParOf" srcId="{05082596-18FB-4E74-902B-02371030817F}" destId="{BACBE775-4936-4BFC-9344-76B5C9D2BB1B}" srcOrd="0" destOrd="0" presId="urn:microsoft.com/office/officeart/2018/2/layout/IconLabelList"/>
    <dgm:cxn modelId="{FAC56B54-496C-4220-9691-4893DA6DCE05}" type="presParOf" srcId="{05082596-18FB-4E74-902B-02371030817F}" destId="{27FED53C-DFF3-4B71-B3AD-83FD45054C19}" srcOrd="1" destOrd="0" presId="urn:microsoft.com/office/officeart/2018/2/layout/IconLabelList"/>
    <dgm:cxn modelId="{789C52FF-035B-4299-87F1-977029789702}" type="presParOf" srcId="{05082596-18FB-4E74-902B-02371030817F}" destId="{C6D2476E-6C05-47FB-98BD-F3B1F3800521}" srcOrd="2" destOrd="0" presId="urn:microsoft.com/office/officeart/2018/2/layout/IconLabelList"/>
    <dgm:cxn modelId="{7AE2748B-B8DD-4310-BE9E-7D1C19C9E139}" type="presParOf" srcId="{F0E08D6C-FEFA-4F99-B6EC-4CC68837B549}" destId="{600A72AF-35C6-4957-BC39-D59415401FD1}" srcOrd="1" destOrd="0" presId="urn:microsoft.com/office/officeart/2018/2/layout/IconLabelList"/>
    <dgm:cxn modelId="{1A88E77F-F302-47CB-B352-EA5C6A26676F}" type="presParOf" srcId="{F0E08D6C-FEFA-4F99-B6EC-4CC68837B549}" destId="{2AED534D-22DC-472A-BCCC-5B3188FC36D1}" srcOrd="2" destOrd="0" presId="urn:microsoft.com/office/officeart/2018/2/layout/IconLabelList"/>
    <dgm:cxn modelId="{CA2ADC9B-90CF-4A7C-BDAA-491D2F69D62B}" type="presParOf" srcId="{2AED534D-22DC-472A-BCCC-5B3188FC36D1}" destId="{D7AB4C79-53D4-41AA-B21A-AF2C6E3CA87E}" srcOrd="0" destOrd="0" presId="urn:microsoft.com/office/officeart/2018/2/layout/IconLabelList"/>
    <dgm:cxn modelId="{5CFEA7C3-C90E-423A-90C3-2F5F76C79761}" type="presParOf" srcId="{2AED534D-22DC-472A-BCCC-5B3188FC36D1}" destId="{50929C89-3D87-45A4-A2F4-93F09F16D5AF}" srcOrd="1" destOrd="0" presId="urn:microsoft.com/office/officeart/2018/2/layout/IconLabelList"/>
    <dgm:cxn modelId="{6866C962-4BF4-4B2A-A1CB-9C743DCC4AE9}" type="presParOf" srcId="{2AED534D-22DC-472A-BCCC-5B3188FC36D1}" destId="{28302B7D-D380-46A6-87F8-B3C306C7F9DD}" srcOrd="2" destOrd="0" presId="urn:microsoft.com/office/officeart/2018/2/layout/IconLabelList"/>
    <dgm:cxn modelId="{29B3FC9B-6A7B-47DF-A20E-B137EC521F05}" type="presParOf" srcId="{F0E08D6C-FEFA-4F99-B6EC-4CC68837B549}" destId="{C099D929-0AEB-42E5-A320-EBC1281C58CF}" srcOrd="3" destOrd="0" presId="urn:microsoft.com/office/officeart/2018/2/layout/IconLabelList"/>
    <dgm:cxn modelId="{3E0E69ED-61E7-494E-B916-66FAECA523BC}" type="presParOf" srcId="{F0E08D6C-FEFA-4F99-B6EC-4CC68837B549}" destId="{256C735B-8FD4-4CF7-AB16-8C80B1ED76AC}" srcOrd="4" destOrd="0" presId="urn:microsoft.com/office/officeart/2018/2/layout/IconLabelList"/>
    <dgm:cxn modelId="{23A7586A-31F9-4696-B0D2-59DDEE0FAF85}" type="presParOf" srcId="{256C735B-8FD4-4CF7-AB16-8C80B1ED76AC}" destId="{2D3B1AF2-EA70-4C94-9321-59A9B4487827}" srcOrd="0" destOrd="0" presId="urn:microsoft.com/office/officeart/2018/2/layout/IconLabelList"/>
    <dgm:cxn modelId="{A99D9CBB-7650-494B-A73E-9FF371BE6EB4}" type="presParOf" srcId="{256C735B-8FD4-4CF7-AB16-8C80B1ED76AC}" destId="{D6454E96-B55F-4467-A75B-1466D5C51C1D}" srcOrd="1" destOrd="0" presId="urn:microsoft.com/office/officeart/2018/2/layout/IconLabelList"/>
    <dgm:cxn modelId="{F27B2414-F35D-4683-804C-128276889440}" type="presParOf" srcId="{256C735B-8FD4-4CF7-AB16-8C80B1ED76AC}" destId="{3CECF0F7-5186-4599-B6CC-80D52480BF5E}"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20AF8-C7C0-4DC6-857E-3E03169F1C79}">
      <dsp:nvSpPr>
        <dsp:cNvPr id="0" name=""/>
        <dsp:cNvSpPr/>
      </dsp:nvSpPr>
      <dsp:spPr>
        <a:xfrm>
          <a:off x="53" y="582438"/>
          <a:ext cx="5126091" cy="8928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rtl="0">
            <a:lnSpc>
              <a:spcPct val="90000"/>
            </a:lnSpc>
            <a:spcBef>
              <a:spcPct val="0"/>
            </a:spcBef>
            <a:spcAft>
              <a:spcPct val="35000"/>
            </a:spcAft>
            <a:buNone/>
            <a:defRPr b="1"/>
          </a:pPr>
          <a:r>
            <a:rPr lang="en-US" sz="3100" b="0" i="0" kern="1200"/>
            <a:t>Base Pay</a:t>
          </a:r>
          <a:r>
            <a:rPr lang="en-US" sz="3100" b="0" kern="1200">
              <a:latin typeface="Arial Black" panose="020B0A04020102020204"/>
            </a:rPr>
            <a:t> </a:t>
          </a:r>
          <a:endParaRPr lang="en-US" sz="3100" b="1" kern="1200">
            <a:latin typeface="Arial Black" panose="020B0A04020102020204"/>
          </a:endParaRPr>
        </a:p>
      </dsp:txBody>
      <dsp:txXfrm>
        <a:off x="53" y="582438"/>
        <a:ext cx="5126091" cy="892800"/>
      </dsp:txXfrm>
    </dsp:sp>
    <dsp:sp modelId="{02B4C5D0-05F7-483B-B34E-BDCCA6369307}">
      <dsp:nvSpPr>
        <dsp:cNvPr id="0" name=""/>
        <dsp:cNvSpPr/>
      </dsp:nvSpPr>
      <dsp:spPr>
        <a:xfrm>
          <a:off x="53" y="1475238"/>
          <a:ext cx="5126091" cy="2467755"/>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rtl="0">
            <a:lnSpc>
              <a:spcPct val="90000"/>
            </a:lnSpc>
            <a:spcBef>
              <a:spcPct val="0"/>
            </a:spcBef>
            <a:spcAft>
              <a:spcPct val="15000"/>
            </a:spcAft>
            <a:buChar char="•"/>
          </a:pPr>
          <a:r>
            <a:rPr lang="en-US" sz="3100" b="0" i="0" kern="1200">
              <a:latin typeface="Arial Black" panose="020B0A04020102020204"/>
            </a:rPr>
            <a:t>Hourly/Annual Rate</a:t>
          </a:r>
        </a:p>
        <a:p>
          <a:pPr marL="571500" lvl="2" indent="-285750" algn="l" defTabSz="1377950" rtl="0">
            <a:lnSpc>
              <a:spcPct val="90000"/>
            </a:lnSpc>
            <a:spcBef>
              <a:spcPct val="0"/>
            </a:spcBef>
            <a:spcAft>
              <a:spcPct val="15000"/>
            </a:spcAft>
            <a:buChar char="•"/>
          </a:pPr>
          <a:r>
            <a:rPr lang="en-US" sz="3100" b="0" i="0" kern="1200"/>
            <a:t>Market Data</a:t>
          </a:r>
          <a:r>
            <a:rPr lang="en-US" sz="3100" b="0" i="0" kern="1200">
              <a:latin typeface="Arial Black" panose="020B0A04020102020204"/>
            </a:rPr>
            <a:t> </a:t>
          </a:r>
          <a:endParaRPr lang="en-US" sz="3100" kern="1200"/>
        </a:p>
        <a:p>
          <a:pPr marL="571500" lvl="2" indent="-285750" algn="l" defTabSz="1377950">
            <a:lnSpc>
              <a:spcPct val="90000"/>
            </a:lnSpc>
            <a:spcBef>
              <a:spcPct val="0"/>
            </a:spcBef>
            <a:spcAft>
              <a:spcPct val="15000"/>
            </a:spcAft>
            <a:buChar char="•"/>
          </a:pPr>
          <a:r>
            <a:rPr lang="en-US" sz="3100" b="0" i="0" kern="1200"/>
            <a:t>Performance</a:t>
          </a:r>
          <a:endParaRPr lang="en-US" sz="3100" kern="1200"/>
        </a:p>
        <a:p>
          <a:pPr marL="571500" lvl="2" indent="-285750" algn="l" defTabSz="1377950">
            <a:lnSpc>
              <a:spcPct val="90000"/>
            </a:lnSpc>
            <a:spcBef>
              <a:spcPct val="0"/>
            </a:spcBef>
            <a:spcAft>
              <a:spcPct val="15000"/>
            </a:spcAft>
            <a:buChar char="•"/>
          </a:pPr>
          <a:r>
            <a:rPr lang="en-US" sz="3100" b="0" i="0" kern="1200"/>
            <a:t>Experience</a:t>
          </a:r>
          <a:endParaRPr lang="en-US" sz="3100" kern="1200"/>
        </a:p>
      </dsp:txBody>
      <dsp:txXfrm>
        <a:off x="53" y="1475238"/>
        <a:ext cx="5126091" cy="2467755"/>
      </dsp:txXfrm>
    </dsp:sp>
    <dsp:sp modelId="{E29BAD0B-AFA3-4B47-8576-86587BEF9DDA}">
      <dsp:nvSpPr>
        <dsp:cNvPr id="0" name=""/>
        <dsp:cNvSpPr/>
      </dsp:nvSpPr>
      <dsp:spPr>
        <a:xfrm>
          <a:off x="5843797" y="582438"/>
          <a:ext cx="5126091" cy="8928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rtl="0">
            <a:lnSpc>
              <a:spcPct val="90000"/>
            </a:lnSpc>
            <a:spcBef>
              <a:spcPct val="0"/>
            </a:spcBef>
            <a:spcAft>
              <a:spcPct val="35000"/>
            </a:spcAft>
            <a:buNone/>
            <a:defRPr b="1"/>
          </a:pPr>
          <a:r>
            <a:rPr lang="en-US" sz="3100" b="0" i="0" kern="1200"/>
            <a:t>Variable Pay</a:t>
          </a:r>
          <a:endParaRPr lang="en-US" sz="3100" b="1" i="0" kern="1200">
            <a:latin typeface="Arial Black"/>
            <a:cs typeface="Arial"/>
          </a:endParaRPr>
        </a:p>
      </dsp:txBody>
      <dsp:txXfrm>
        <a:off x="5843797" y="582438"/>
        <a:ext cx="5126091" cy="892800"/>
      </dsp:txXfrm>
    </dsp:sp>
    <dsp:sp modelId="{92A68A6A-2681-4951-8978-F9C103A2CD96}">
      <dsp:nvSpPr>
        <dsp:cNvPr id="0" name=""/>
        <dsp:cNvSpPr/>
      </dsp:nvSpPr>
      <dsp:spPr>
        <a:xfrm>
          <a:off x="5843797" y="1475238"/>
          <a:ext cx="5126091" cy="2467755"/>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rtl="0">
            <a:lnSpc>
              <a:spcPct val="90000"/>
            </a:lnSpc>
            <a:spcBef>
              <a:spcPct val="0"/>
            </a:spcBef>
            <a:spcAft>
              <a:spcPct val="15000"/>
            </a:spcAft>
            <a:buChar char="•"/>
          </a:pPr>
          <a:r>
            <a:rPr lang="en-US" sz="3100" b="0" i="0" kern="1200">
              <a:latin typeface="Arial Black"/>
              <a:cs typeface="Arial"/>
            </a:rPr>
            <a:t>Bonus/Commission</a:t>
          </a:r>
        </a:p>
        <a:p>
          <a:pPr marL="571500" lvl="2" indent="-285750" algn="l" defTabSz="1377950" rtl="0">
            <a:lnSpc>
              <a:spcPct val="90000"/>
            </a:lnSpc>
            <a:spcBef>
              <a:spcPct val="0"/>
            </a:spcBef>
            <a:spcAft>
              <a:spcPct val="15000"/>
            </a:spcAft>
            <a:buChar char="•"/>
          </a:pPr>
          <a:r>
            <a:rPr lang="en-US" sz="3100" b="0" kern="1200">
              <a:latin typeface="Arial"/>
              <a:cs typeface="Arial"/>
            </a:rPr>
            <a:t>Position</a:t>
          </a:r>
        </a:p>
        <a:p>
          <a:pPr marL="571500" lvl="2" indent="-285750" algn="l" defTabSz="1377950">
            <a:lnSpc>
              <a:spcPct val="90000"/>
            </a:lnSpc>
            <a:spcBef>
              <a:spcPct val="0"/>
            </a:spcBef>
            <a:spcAft>
              <a:spcPct val="15000"/>
            </a:spcAft>
            <a:buChar char="•"/>
          </a:pPr>
          <a:r>
            <a:rPr lang="en-US" sz="3100" b="0" kern="1200">
              <a:latin typeface="Arial"/>
              <a:cs typeface="Arial"/>
            </a:rPr>
            <a:t>Company</a:t>
          </a:r>
          <a:r>
            <a:rPr lang="en-US" sz="3100" b="0" i="0" kern="1200">
              <a:latin typeface="Arial"/>
              <a:cs typeface="Arial"/>
            </a:rPr>
            <a:t> Performance</a:t>
          </a:r>
          <a:endParaRPr lang="en-US" sz="3100" b="0" kern="1200">
            <a:latin typeface="Arial"/>
            <a:cs typeface="Arial"/>
          </a:endParaRPr>
        </a:p>
        <a:p>
          <a:pPr marL="571500" lvl="2" indent="-285750" algn="l" defTabSz="1377950">
            <a:lnSpc>
              <a:spcPct val="90000"/>
            </a:lnSpc>
            <a:spcBef>
              <a:spcPct val="0"/>
            </a:spcBef>
            <a:spcAft>
              <a:spcPct val="15000"/>
            </a:spcAft>
            <a:buChar char="•"/>
          </a:pPr>
          <a:r>
            <a:rPr lang="en-US" sz="3100" b="0" i="0" kern="1200">
              <a:latin typeface="Arial"/>
              <a:cs typeface="Arial"/>
            </a:rPr>
            <a:t>Individual Performance</a:t>
          </a:r>
          <a:endParaRPr lang="en-US" sz="3100" b="0" kern="1200">
            <a:latin typeface="Arial"/>
            <a:cs typeface="Arial"/>
          </a:endParaRPr>
        </a:p>
      </dsp:txBody>
      <dsp:txXfrm>
        <a:off x="5843797" y="1475238"/>
        <a:ext cx="5126091" cy="24677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6704A-86E9-4605-8D22-568DE70DBB5F}">
      <dsp:nvSpPr>
        <dsp:cNvPr id="0" name=""/>
        <dsp:cNvSpPr/>
      </dsp:nvSpPr>
      <dsp:spPr>
        <a:xfrm>
          <a:off x="253" y="169661"/>
          <a:ext cx="1350739" cy="929640"/>
        </a:xfrm>
        <a:prstGeom prst="ellipse">
          <a:avLst/>
        </a:prstGeom>
        <a:solidFill>
          <a:srgbClr val="FF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rgbClr val="1A2856"/>
              </a:solidFill>
              <a:latin typeface="Arial"/>
              <a:cs typeface="Arial"/>
            </a:rPr>
            <a:t>$50,000</a:t>
          </a:r>
        </a:p>
      </dsp:txBody>
      <dsp:txXfrm>
        <a:off x="198064" y="305804"/>
        <a:ext cx="955117" cy="657354"/>
      </dsp:txXfrm>
    </dsp:sp>
    <dsp:sp modelId="{7F69DE3A-EB69-4EDE-8823-BC5BB4F4CBAE}">
      <dsp:nvSpPr>
        <dsp:cNvPr id="0" name=""/>
        <dsp:cNvSpPr/>
      </dsp:nvSpPr>
      <dsp:spPr>
        <a:xfrm rot="2850863">
          <a:off x="1426479" y="364885"/>
          <a:ext cx="539191" cy="539191"/>
        </a:xfrm>
        <a:prstGeom prst="mathPlus">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497949" y="571072"/>
        <a:ext cx="396251" cy="126817"/>
      </dsp:txXfrm>
    </dsp:sp>
    <dsp:sp modelId="{698DD8C5-E6E9-4426-9B4E-EA7720022351}">
      <dsp:nvSpPr>
        <dsp:cNvPr id="0" name=""/>
        <dsp:cNvSpPr/>
      </dsp:nvSpPr>
      <dsp:spPr>
        <a:xfrm>
          <a:off x="2041157" y="169661"/>
          <a:ext cx="956692" cy="929640"/>
        </a:xfrm>
        <a:prstGeom prst="ellipse">
          <a:avLst/>
        </a:prstGeom>
        <a:solidFill>
          <a:srgbClr val="FF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rgbClr val="002060"/>
              </a:solidFill>
              <a:latin typeface="Arial"/>
              <a:cs typeface="Arial"/>
            </a:rPr>
            <a:t>10%</a:t>
          </a:r>
        </a:p>
      </dsp:txBody>
      <dsp:txXfrm>
        <a:off x="2181261" y="305804"/>
        <a:ext cx="676484" cy="657354"/>
      </dsp:txXfrm>
    </dsp:sp>
    <dsp:sp modelId="{16002D19-6F35-4563-8BC5-A08644360E1C}">
      <dsp:nvSpPr>
        <dsp:cNvPr id="0" name=""/>
        <dsp:cNvSpPr/>
      </dsp:nvSpPr>
      <dsp:spPr>
        <a:xfrm rot="2424964">
          <a:off x="3073336" y="364885"/>
          <a:ext cx="539191" cy="539191"/>
        </a:xfrm>
        <a:prstGeom prst="mathPlus">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144806" y="571072"/>
        <a:ext cx="396251" cy="126817"/>
      </dsp:txXfrm>
    </dsp:sp>
    <dsp:sp modelId="{5B4C2442-8A1A-4A99-A8F9-E41705757421}">
      <dsp:nvSpPr>
        <dsp:cNvPr id="0" name=""/>
        <dsp:cNvSpPr/>
      </dsp:nvSpPr>
      <dsp:spPr>
        <a:xfrm>
          <a:off x="3822468" y="177674"/>
          <a:ext cx="1020252" cy="913613"/>
        </a:xfrm>
        <a:prstGeom prst="ellipse">
          <a:avLst/>
        </a:prstGeom>
        <a:solidFill>
          <a:srgbClr val="FF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1A2856"/>
              </a:solidFill>
              <a:latin typeface="Arial"/>
              <a:cs typeface="Arial"/>
            </a:rPr>
            <a:t>100%</a:t>
          </a:r>
        </a:p>
      </dsp:txBody>
      <dsp:txXfrm>
        <a:off x="3971880" y="311470"/>
        <a:ext cx="721428" cy="646021"/>
      </dsp:txXfrm>
    </dsp:sp>
    <dsp:sp modelId="{9B182B8D-B6D4-4249-B201-7A78EA19604F}">
      <dsp:nvSpPr>
        <dsp:cNvPr id="0" name=""/>
        <dsp:cNvSpPr/>
      </dsp:nvSpPr>
      <dsp:spPr>
        <a:xfrm rot="2434308">
          <a:off x="4783753" y="364885"/>
          <a:ext cx="539191" cy="539191"/>
        </a:xfrm>
        <a:prstGeom prst="mathPlus">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855223" y="571072"/>
        <a:ext cx="396251" cy="126817"/>
      </dsp:txXfrm>
    </dsp:sp>
    <dsp:sp modelId="{AAE5286A-F875-4F6F-AF37-8CCEB24AAD81}">
      <dsp:nvSpPr>
        <dsp:cNvPr id="0" name=""/>
        <dsp:cNvSpPr/>
      </dsp:nvSpPr>
      <dsp:spPr>
        <a:xfrm>
          <a:off x="5777910" y="164250"/>
          <a:ext cx="1045064" cy="940461"/>
        </a:xfrm>
        <a:prstGeom prst="ellipse">
          <a:avLst/>
        </a:prstGeom>
        <a:solidFill>
          <a:srgbClr val="FF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1A2856"/>
              </a:solidFill>
              <a:latin typeface="Arial"/>
              <a:cs typeface="Arial"/>
            </a:rPr>
            <a:t>100%</a:t>
          </a:r>
        </a:p>
      </dsp:txBody>
      <dsp:txXfrm>
        <a:off x="5930956" y="301977"/>
        <a:ext cx="738972" cy="665007"/>
      </dsp:txXfrm>
    </dsp:sp>
    <dsp:sp modelId="{F2280FC3-04A5-4E11-A599-B48CF2439B81}">
      <dsp:nvSpPr>
        <dsp:cNvPr id="0" name=""/>
        <dsp:cNvSpPr/>
      </dsp:nvSpPr>
      <dsp:spPr>
        <a:xfrm>
          <a:off x="5174816" y="414550"/>
          <a:ext cx="539191" cy="539191"/>
        </a:xfrm>
        <a:prstGeom prst="mathEqual">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5246286" y="525623"/>
        <a:ext cx="396251" cy="317045"/>
      </dsp:txXfrm>
    </dsp:sp>
    <dsp:sp modelId="{849AC905-8861-4964-B24B-8B0B59995A60}">
      <dsp:nvSpPr>
        <dsp:cNvPr id="0" name=""/>
        <dsp:cNvSpPr/>
      </dsp:nvSpPr>
      <dsp:spPr>
        <a:xfrm>
          <a:off x="7133660" y="169661"/>
          <a:ext cx="1921510" cy="929640"/>
        </a:xfrm>
        <a:prstGeom prst="ellipse">
          <a:avLst/>
        </a:prstGeom>
        <a:solidFill>
          <a:srgbClr val="FF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rgbClr val="002060"/>
              </a:solidFill>
              <a:latin typeface="Arial"/>
              <a:cs typeface="Arial"/>
            </a:rPr>
            <a:t> $5,000</a:t>
          </a:r>
        </a:p>
      </dsp:txBody>
      <dsp:txXfrm>
        <a:off x="7415059" y="305804"/>
        <a:ext cx="1358712" cy="6573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6704A-86E9-4605-8D22-568DE70DBB5F}">
      <dsp:nvSpPr>
        <dsp:cNvPr id="0" name=""/>
        <dsp:cNvSpPr/>
      </dsp:nvSpPr>
      <dsp:spPr>
        <a:xfrm>
          <a:off x="1993" y="108757"/>
          <a:ext cx="1051447" cy="1051447"/>
        </a:xfrm>
        <a:prstGeom prst="ellipse">
          <a:avLst/>
        </a:prstGeom>
        <a:solidFill>
          <a:srgbClr val="00AAE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rgbClr val="1A2856"/>
              </a:solidFill>
            </a:rPr>
            <a:t>Base Salary</a:t>
          </a:r>
        </a:p>
      </dsp:txBody>
      <dsp:txXfrm>
        <a:off x="155974" y="262738"/>
        <a:ext cx="743485" cy="743485"/>
      </dsp:txXfrm>
    </dsp:sp>
    <dsp:sp modelId="{7F69DE3A-EB69-4EDE-8823-BC5BB4F4CBAE}">
      <dsp:nvSpPr>
        <dsp:cNvPr id="0" name=""/>
        <dsp:cNvSpPr/>
      </dsp:nvSpPr>
      <dsp:spPr>
        <a:xfrm rot="2850863">
          <a:off x="1138818" y="329561"/>
          <a:ext cx="609839" cy="60983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219652" y="562763"/>
        <a:ext cx="448171" cy="143435"/>
      </dsp:txXfrm>
    </dsp:sp>
    <dsp:sp modelId="{698DD8C5-E6E9-4426-9B4E-EA7720022351}">
      <dsp:nvSpPr>
        <dsp:cNvPr id="0" name=""/>
        <dsp:cNvSpPr/>
      </dsp:nvSpPr>
      <dsp:spPr>
        <a:xfrm>
          <a:off x="1834035" y="108757"/>
          <a:ext cx="1051447" cy="1051447"/>
        </a:xfrm>
        <a:prstGeom prst="ellipse">
          <a:avLst/>
        </a:prstGeom>
        <a:solidFill>
          <a:srgbClr val="00AAE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rgbClr val="1A2856"/>
              </a:solidFill>
            </a:rPr>
            <a:t>Bonus Target</a:t>
          </a:r>
        </a:p>
      </dsp:txBody>
      <dsp:txXfrm>
        <a:off x="1988016" y="262738"/>
        <a:ext cx="743485" cy="743485"/>
      </dsp:txXfrm>
    </dsp:sp>
    <dsp:sp modelId="{16002D19-6F35-4563-8BC5-A08644360E1C}">
      <dsp:nvSpPr>
        <dsp:cNvPr id="0" name=""/>
        <dsp:cNvSpPr/>
      </dsp:nvSpPr>
      <dsp:spPr>
        <a:xfrm rot="2424964">
          <a:off x="2970861" y="329561"/>
          <a:ext cx="609839" cy="60983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051695" y="562763"/>
        <a:ext cx="448171" cy="143435"/>
      </dsp:txXfrm>
    </dsp:sp>
    <dsp:sp modelId="{5B4C2442-8A1A-4A99-A8F9-E41705757421}">
      <dsp:nvSpPr>
        <dsp:cNvPr id="0" name=""/>
        <dsp:cNvSpPr/>
      </dsp:nvSpPr>
      <dsp:spPr>
        <a:xfrm>
          <a:off x="3666078" y="117821"/>
          <a:ext cx="1065474" cy="1033320"/>
        </a:xfrm>
        <a:prstGeom prst="ellipse">
          <a:avLst/>
        </a:prstGeom>
        <a:solidFill>
          <a:srgbClr val="00AAE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1A2856"/>
              </a:solidFill>
            </a:rPr>
            <a:t>Company Funding</a:t>
          </a:r>
        </a:p>
      </dsp:txBody>
      <dsp:txXfrm>
        <a:off x="3822113" y="269147"/>
        <a:ext cx="753404" cy="730668"/>
      </dsp:txXfrm>
    </dsp:sp>
    <dsp:sp modelId="{9B182B8D-B6D4-4249-B201-7A78EA19604F}">
      <dsp:nvSpPr>
        <dsp:cNvPr id="0" name=""/>
        <dsp:cNvSpPr/>
      </dsp:nvSpPr>
      <dsp:spPr>
        <a:xfrm rot="2434308">
          <a:off x="4816930" y="329561"/>
          <a:ext cx="609839" cy="60983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897764" y="562763"/>
        <a:ext cx="448171" cy="143435"/>
      </dsp:txXfrm>
    </dsp:sp>
    <dsp:sp modelId="{AAE5286A-F875-4F6F-AF37-8CCEB24AAD81}">
      <dsp:nvSpPr>
        <dsp:cNvPr id="0" name=""/>
        <dsp:cNvSpPr/>
      </dsp:nvSpPr>
      <dsp:spPr>
        <a:xfrm>
          <a:off x="5512147" y="102638"/>
          <a:ext cx="1181995" cy="1063686"/>
        </a:xfrm>
        <a:prstGeom prst="ellipse">
          <a:avLst/>
        </a:prstGeom>
        <a:solidFill>
          <a:srgbClr val="00AAE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1A2856"/>
              </a:solidFill>
            </a:rPr>
            <a:t>Individual Goal Attainment</a:t>
          </a:r>
        </a:p>
      </dsp:txBody>
      <dsp:txXfrm>
        <a:off x="5685246" y="258411"/>
        <a:ext cx="835797" cy="752140"/>
      </dsp:txXfrm>
    </dsp:sp>
    <dsp:sp modelId="{F2280FC3-04A5-4E11-A599-B48CF2439B81}">
      <dsp:nvSpPr>
        <dsp:cNvPr id="0" name=""/>
        <dsp:cNvSpPr/>
      </dsp:nvSpPr>
      <dsp:spPr>
        <a:xfrm>
          <a:off x="6779520" y="329561"/>
          <a:ext cx="609839" cy="609839"/>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860354" y="455188"/>
        <a:ext cx="448171" cy="358585"/>
      </dsp:txXfrm>
    </dsp:sp>
    <dsp:sp modelId="{849AC905-8861-4964-B24B-8B0B59995A60}">
      <dsp:nvSpPr>
        <dsp:cNvPr id="0" name=""/>
        <dsp:cNvSpPr/>
      </dsp:nvSpPr>
      <dsp:spPr>
        <a:xfrm>
          <a:off x="7474738" y="108757"/>
          <a:ext cx="1051447" cy="1051447"/>
        </a:xfrm>
        <a:prstGeom prst="ellipse">
          <a:avLst/>
        </a:prstGeom>
        <a:solidFill>
          <a:srgbClr val="7F2C8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1"/>
              </a:solidFill>
              <a:latin typeface="Arial"/>
              <a:cs typeface="Arial"/>
            </a:rPr>
            <a:t>Bonus Payout</a:t>
          </a:r>
        </a:p>
      </dsp:txBody>
      <dsp:txXfrm>
        <a:off x="7628719" y="262738"/>
        <a:ext cx="743485" cy="7434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8A132-1E2C-492B-A6AF-680BBF8F84E9}">
      <dsp:nvSpPr>
        <dsp:cNvPr id="0" name=""/>
        <dsp:cNvSpPr/>
      </dsp:nvSpPr>
      <dsp:spPr>
        <a:xfrm>
          <a:off x="3195" y="218041"/>
          <a:ext cx="1134373" cy="11343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Black" panose="020B0A04020102020204"/>
            </a:rPr>
            <a:t>295 Promotions</a:t>
          </a:r>
          <a:endParaRPr lang="en-US" sz="900" kern="1200"/>
        </a:p>
      </dsp:txBody>
      <dsp:txXfrm>
        <a:off x="169320" y="384166"/>
        <a:ext cx="802123" cy="802123"/>
      </dsp:txXfrm>
    </dsp:sp>
    <dsp:sp modelId="{12D5902E-7A0C-44E1-98F7-A25AD2156370}">
      <dsp:nvSpPr>
        <dsp:cNvPr id="0" name=""/>
        <dsp:cNvSpPr/>
      </dsp:nvSpPr>
      <dsp:spPr>
        <a:xfrm>
          <a:off x="241413" y="1444526"/>
          <a:ext cx="657936" cy="657936"/>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28622" y="1696121"/>
        <a:ext cx="483518" cy="154746"/>
      </dsp:txXfrm>
    </dsp:sp>
    <dsp:sp modelId="{6AD3977F-FED0-4FD4-BFE3-088646B77B9F}">
      <dsp:nvSpPr>
        <dsp:cNvPr id="0" name=""/>
        <dsp:cNvSpPr/>
      </dsp:nvSpPr>
      <dsp:spPr>
        <a:xfrm>
          <a:off x="3195" y="2194573"/>
          <a:ext cx="1134373" cy="11343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Black" panose="020B0A04020102020204"/>
            </a:rPr>
            <a:t>73 Transfers</a:t>
          </a:r>
          <a:endParaRPr lang="en-US" sz="900" kern="1200"/>
        </a:p>
      </dsp:txBody>
      <dsp:txXfrm>
        <a:off x="169320" y="2360698"/>
        <a:ext cx="802123" cy="802123"/>
      </dsp:txXfrm>
    </dsp:sp>
    <dsp:sp modelId="{E7D45FD0-7F0C-41D8-8E5D-E08A6102E46A}">
      <dsp:nvSpPr>
        <dsp:cNvPr id="0" name=""/>
        <dsp:cNvSpPr/>
      </dsp:nvSpPr>
      <dsp:spPr>
        <a:xfrm>
          <a:off x="1307724" y="1562501"/>
          <a:ext cx="360730" cy="4219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1307724" y="1646898"/>
        <a:ext cx="252511" cy="253192"/>
      </dsp:txXfrm>
    </dsp:sp>
    <dsp:sp modelId="{CCA267EB-BE93-407C-8590-F7CB3D49D638}">
      <dsp:nvSpPr>
        <dsp:cNvPr id="0" name=""/>
        <dsp:cNvSpPr/>
      </dsp:nvSpPr>
      <dsp:spPr>
        <a:xfrm>
          <a:off x="1818192" y="639121"/>
          <a:ext cx="2268746" cy="2268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rial Black" panose="020B0A04020102020204"/>
            </a:rPr>
            <a:t>368 Internal Moves</a:t>
          </a:r>
          <a:endParaRPr lang="en-US" sz="2700" kern="1200"/>
        </a:p>
      </dsp:txBody>
      <dsp:txXfrm>
        <a:off x="2150442" y="971371"/>
        <a:ext cx="1604246" cy="16042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8A132-1E2C-492B-A6AF-680BBF8F84E9}">
      <dsp:nvSpPr>
        <dsp:cNvPr id="0" name=""/>
        <dsp:cNvSpPr/>
      </dsp:nvSpPr>
      <dsp:spPr>
        <a:xfrm>
          <a:off x="3195" y="218041"/>
          <a:ext cx="1134373" cy="11343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Black" panose="020B0A04020102020204"/>
            </a:rPr>
            <a:t>295 Promotions</a:t>
          </a:r>
          <a:endParaRPr lang="en-US" sz="900" kern="1200"/>
        </a:p>
      </dsp:txBody>
      <dsp:txXfrm>
        <a:off x="169320" y="384166"/>
        <a:ext cx="802123" cy="802123"/>
      </dsp:txXfrm>
    </dsp:sp>
    <dsp:sp modelId="{12D5902E-7A0C-44E1-98F7-A25AD2156370}">
      <dsp:nvSpPr>
        <dsp:cNvPr id="0" name=""/>
        <dsp:cNvSpPr/>
      </dsp:nvSpPr>
      <dsp:spPr>
        <a:xfrm>
          <a:off x="241413" y="1444526"/>
          <a:ext cx="657936" cy="657936"/>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28622" y="1696121"/>
        <a:ext cx="483518" cy="154746"/>
      </dsp:txXfrm>
    </dsp:sp>
    <dsp:sp modelId="{6AD3977F-FED0-4FD4-BFE3-088646B77B9F}">
      <dsp:nvSpPr>
        <dsp:cNvPr id="0" name=""/>
        <dsp:cNvSpPr/>
      </dsp:nvSpPr>
      <dsp:spPr>
        <a:xfrm>
          <a:off x="3195" y="2194573"/>
          <a:ext cx="1134373" cy="11343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Black" panose="020B0A04020102020204"/>
            </a:rPr>
            <a:t>73 Transfers</a:t>
          </a:r>
          <a:endParaRPr lang="en-US" sz="900" kern="1200"/>
        </a:p>
      </dsp:txBody>
      <dsp:txXfrm>
        <a:off x="169320" y="2360698"/>
        <a:ext cx="802123" cy="802123"/>
      </dsp:txXfrm>
    </dsp:sp>
    <dsp:sp modelId="{E7D45FD0-7F0C-41D8-8E5D-E08A6102E46A}">
      <dsp:nvSpPr>
        <dsp:cNvPr id="0" name=""/>
        <dsp:cNvSpPr/>
      </dsp:nvSpPr>
      <dsp:spPr>
        <a:xfrm>
          <a:off x="1307724" y="1562501"/>
          <a:ext cx="360730" cy="4219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1307724" y="1646898"/>
        <a:ext cx="252511" cy="253192"/>
      </dsp:txXfrm>
    </dsp:sp>
    <dsp:sp modelId="{CCA267EB-BE93-407C-8590-F7CB3D49D638}">
      <dsp:nvSpPr>
        <dsp:cNvPr id="0" name=""/>
        <dsp:cNvSpPr/>
      </dsp:nvSpPr>
      <dsp:spPr>
        <a:xfrm>
          <a:off x="1818192" y="639121"/>
          <a:ext cx="2268746" cy="22687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rial Black" panose="020B0A04020102020204"/>
            </a:rPr>
            <a:t>368 Internal Moves</a:t>
          </a:r>
          <a:endParaRPr lang="en-US" sz="2700" kern="1200"/>
        </a:p>
      </dsp:txBody>
      <dsp:txXfrm>
        <a:off x="2150442" y="971371"/>
        <a:ext cx="1604246" cy="16042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BE775-4936-4BFC-9344-76B5C9D2BB1B}">
      <dsp:nvSpPr>
        <dsp:cNvPr id="0" name=""/>
        <dsp:cNvSpPr/>
      </dsp:nvSpPr>
      <dsp:spPr>
        <a:xfrm>
          <a:off x="959046" y="970007"/>
          <a:ext cx="1454761" cy="14547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D2476E-6C05-47FB-98BD-F3B1F3800521}">
      <dsp:nvSpPr>
        <dsp:cNvPr id="0" name=""/>
        <dsp:cNvSpPr/>
      </dsp:nvSpPr>
      <dsp:spPr>
        <a:xfrm>
          <a:off x="70025" y="2812925"/>
          <a:ext cx="3232803"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0" i="0" kern="1200"/>
            <a:t>eMoney offers discounted pet insurance through Nationwide</a:t>
          </a:r>
          <a:endParaRPr lang="en-US" sz="1200" kern="1200"/>
        </a:p>
      </dsp:txBody>
      <dsp:txXfrm>
        <a:off x="70025" y="2812925"/>
        <a:ext cx="3232803" cy="742500"/>
      </dsp:txXfrm>
    </dsp:sp>
    <dsp:sp modelId="{D7AB4C79-53D4-41AA-B21A-AF2C6E3CA87E}">
      <dsp:nvSpPr>
        <dsp:cNvPr id="0" name=""/>
        <dsp:cNvSpPr/>
      </dsp:nvSpPr>
      <dsp:spPr>
        <a:xfrm>
          <a:off x="4757590" y="970007"/>
          <a:ext cx="1454761" cy="14547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302B7D-D380-46A6-87F8-B3C306C7F9DD}">
      <dsp:nvSpPr>
        <dsp:cNvPr id="0" name=""/>
        <dsp:cNvSpPr/>
      </dsp:nvSpPr>
      <dsp:spPr>
        <a:xfrm>
          <a:off x="3868569" y="2812925"/>
          <a:ext cx="3232803"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0" i="0" kern="1200"/>
            <a:t>There are two reimbursement levels that you can choose from, 50% or 70%, the rate is dependent upon the type of animal you are </a:t>
          </a:r>
          <a:r>
            <a:rPr lang="en-US" sz="1200" b="0" i="0" kern="1200">
              <a:latin typeface="Arial Black" panose="020B0A04020102020204"/>
            </a:rPr>
            <a:t>covering</a:t>
          </a:r>
          <a:r>
            <a:rPr lang="en-US" sz="1200" b="0" i="0" kern="1200"/>
            <a:t> and their age</a:t>
          </a:r>
          <a:endParaRPr lang="en-US" sz="1200" kern="1200"/>
        </a:p>
      </dsp:txBody>
      <dsp:txXfrm>
        <a:off x="3868569" y="2812925"/>
        <a:ext cx="3232803" cy="742500"/>
      </dsp:txXfrm>
    </dsp:sp>
    <dsp:sp modelId="{2D3B1AF2-EA70-4C94-9321-59A9B4487827}">
      <dsp:nvSpPr>
        <dsp:cNvPr id="0" name=""/>
        <dsp:cNvSpPr/>
      </dsp:nvSpPr>
      <dsp:spPr>
        <a:xfrm>
          <a:off x="8556134" y="970007"/>
          <a:ext cx="1454761" cy="14547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ECF0F7-5186-4599-B6CC-80D52480BF5E}">
      <dsp:nvSpPr>
        <dsp:cNvPr id="0" name=""/>
        <dsp:cNvSpPr/>
      </dsp:nvSpPr>
      <dsp:spPr>
        <a:xfrm>
          <a:off x="7667113" y="2812925"/>
          <a:ext cx="3232803"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latin typeface="Arial Black" panose="020B0A04020102020204"/>
            </a:rPr>
            <a:t>For more information visit petsnationwide.com and search for eMoney Advisor</a:t>
          </a:r>
        </a:p>
      </dsp:txBody>
      <dsp:txXfrm>
        <a:off x="7667113" y="2812925"/>
        <a:ext cx="3232803" cy="7425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BE775-4936-4BFC-9344-76B5C9D2BB1B}">
      <dsp:nvSpPr>
        <dsp:cNvPr id="0" name=""/>
        <dsp:cNvSpPr/>
      </dsp:nvSpPr>
      <dsp:spPr>
        <a:xfrm>
          <a:off x="959046" y="970007"/>
          <a:ext cx="1454761" cy="14547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D2476E-6C05-47FB-98BD-F3B1F3800521}">
      <dsp:nvSpPr>
        <dsp:cNvPr id="0" name=""/>
        <dsp:cNvSpPr/>
      </dsp:nvSpPr>
      <dsp:spPr>
        <a:xfrm>
          <a:off x="70025" y="2812925"/>
          <a:ext cx="3232803"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0" i="0" kern="1200"/>
            <a:t>eMoney offers discounted pet insurance through Nationwide</a:t>
          </a:r>
          <a:endParaRPr lang="en-US" sz="1200" kern="1200"/>
        </a:p>
      </dsp:txBody>
      <dsp:txXfrm>
        <a:off x="70025" y="2812925"/>
        <a:ext cx="3232803" cy="742500"/>
      </dsp:txXfrm>
    </dsp:sp>
    <dsp:sp modelId="{D7AB4C79-53D4-41AA-B21A-AF2C6E3CA87E}">
      <dsp:nvSpPr>
        <dsp:cNvPr id="0" name=""/>
        <dsp:cNvSpPr/>
      </dsp:nvSpPr>
      <dsp:spPr>
        <a:xfrm>
          <a:off x="4757590" y="970007"/>
          <a:ext cx="1454761" cy="14547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302B7D-D380-46A6-87F8-B3C306C7F9DD}">
      <dsp:nvSpPr>
        <dsp:cNvPr id="0" name=""/>
        <dsp:cNvSpPr/>
      </dsp:nvSpPr>
      <dsp:spPr>
        <a:xfrm>
          <a:off x="3868569" y="2812925"/>
          <a:ext cx="3232803"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b="0" i="0" kern="1200"/>
            <a:t>There are two reimbursement levels that you can choose from, 50% or 70%, the rate is dependent upon the type of animal you are </a:t>
          </a:r>
          <a:r>
            <a:rPr lang="en-US" sz="1200" b="0" i="0" kern="1200">
              <a:latin typeface="Arial Black" panose="020B0A04020102020204"/>
            </a:rPr>
            <a:t>covering</a:t>
          </a:r>
          <a:r>
            <a:rPr lang="en-US" sz="1200" b="0" i="0" kern="1200"/>
            <a:t> and their age</a:t>
          </a:r>
          <a:endParaRPr lang="en-US" sz="1200" kern="1200"/>
        </a:p>
      </dsp:txBody>
      <dsp:txXfrm>
        <a:off x="3868569" y="2812925"/>
        <a:ext cx="3232803" cy="742500"/>
      </dsp:txXfrm>
    </dsp:sp>
    <dsp:sp modelId="{2D3B1AF2-EA70-4C94-9321-59A9B4487827}">
      <dsp:nvSpPr>
        <dsp:cNvPr id="0" name=""/>
        <dsp:cNvSpPr/>
      </dsp:nvSpPr>
      <dsp:spPr>
        <a:xfrm>
          <a:off x="8556134" y="970007"/>
          <a:ext cx="1454761" cy="14547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ECF0F7-5186-4599-B6CC-80D52480BF5E}">
      <dsp:nvSpPr>
        <dsp:cNvPr id="0" name=""/>
        <dsp:cNvSpPr/>
      </dsp:nvSpPr>
      <dsp:spPr>
        <a:xfrm>
          <a:off x="7667113" y="2812925"/>
          <a:ext cx="3232803"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latin typeface="Arial Black" panose="020B0A04020102020204"/>
            </a:rPr>
            <a:t>For more information visit petsnationwide.com and search for eMoney Advisor</a:t>
          </a:r>
        </a:p>
      </dsp:txBody>
      <dsp:txXfrm>
        <a:off x="7667113" y="2812925"/>
        <a:ext cx="3232803" cy="7425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9AB6136-467C-D949-9885-D28947A109C0}" type="slidenum">
              <a:rPr lang="en-US" smtClean="0"/>
              <a:t>‹#›</a:t>
            </a:fld>
            <a:endParaRPr lang="en-US"/>
          </a:p>
        </p:txBody>
      </p:sp>
      <p:sp>
        <p:nvSpPr>
          <p:cNvPr id="2" name="Date Placeholder 1"/>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36DDB12-5036-D644-A15B-6DA830963803}" type="datetimeFigureOut">
              <a:rPr lang="en-US" smtClean="0"/>
              <a:t>10/27/2022</a:t>
            </a:fld>
            <a:endParaRPr lang="en-US"/>
          </a:p>
        </p:txBody>
      </p:sp>
    </p:spTree>
    <p:extLst>
      <p:ext uri="{BB962C8B-B14F-4D97-AF65-F5344CB8AC3E}">
        <p14:creationId xmlns:p14="http://schemas.microsoft.com/office/powerpoint/2010/main" val="562869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0444C2B-3434-9E44-988E-9C56B10112A5}" type="datetimeFigureOut">
              <a:rPr lang="en-US" smtClean="0"/>
              <a:t>10/27/2022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FBF14C1-1DF9-9C4E-9AA3-97F0E37A5EF3}" type="slidenum">
              <a:rPr lang="en-US" smtClean="0"/>
              <a:t>‹#›</a:t>
            </a:fld>
            <a:endParaRPr lang="en-US"/>
          </a:p>
        </p:txBody>
      </p:sp>
    </p:spTree>
    <p:extLst>
      <p:ext uri="{BB962C8B-B14F-4D97-AF65-F5344CB8AC3E}">
        <p14:creationId xmlns:p14="http://schemas.microsoft.com/office/powerpoint/2010/main" val="1070997574"/>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BF14C1-1DF9-9C4E-9AA3-97F0E37A5EF3}" type="slidenum">
              <a:rPr lang="en-US" smtClean="0"/>
              <a:t>1</a:t>
            </a:fld>
            <a:endParaRPr lang="en-US"/>
          </a:p>
        </p:txBody>
      </p:sp>
    </p:spTree>
    <p:extLst>
      <p:ext uri="{BB962C8B-B14F-4D97-AF65-F5344CB8AC3E}">
        <p14:creationId xmlns:p14="http://schemas.microsoft.com/office/powerpoint/2010/main" val="1421650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Play the videos first </a:t>
            </a:r>
          </a:p>
        </p:txBody>
      </p:sp>
      <p:sp>
        <p:nvSpPr>
          <p:cNvPr id="4" name="Slide Number Placeholder 3"/>
          <p:cNvSpPr>
            <a:spLocks noGrp="1"/>
          </p:cNvSpPr>
          <p:nvPr>
            <p:ph type="sldNum" sz="quarter" idx="5"/>
          </p:nvPr>
        </p:nvSpPr>
        <p:spPr/>
        <p:txBody>
          <a:bodyPr/>
          <a:lstStyle/>
          <a:p>
            <a:fld id="{DFBF14C1-1DF9-9C4E-9AA3-97F0E37A5EF3}" type="slidenum">
              <a:rPr lang="en-US" smtClean="0"/>
              <a:t>40</a:t>
            </a:fld>
            <a:endParaRPr lang="en-US"/>
          </a:p>
        </p:txBody>
      </p:sp>
    </p:spTree>
    <p:extLst>
      <p:ext uri="{BB962C8B-B14F-4D97-AF65-F5344CB8AC3E}">
        <p14:creationId xmlns:p14="http://schemas.microsoft.com/office/powerpoint/2010/main" val="3572157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BF14C1-1DF9-9C4E-9AA3-97F0E37A5EF3}" type="slidenum">
              <a:rPr lang="en-US" smtClean="0"/>
              <a:t>2</a:t>
            </a:fld>
            <a:endParaRPr lang="en-US"/>
          </a:p>
        </p:txBody>
      </p:sp>
    </p:spTree>
    <p:extLst>
      <p:ext uri="{BB962C8B-B14F-4D97-AF65-F5344CB8AC3E}">
        <p14:creationId xmlns:p14="http://schemas.microsoft.com/office/powerpoint/2010/main" val="2835412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BF14C1-1DF9-9C4E-9AA3-97F0E37A5EF3}" type="slidenum">
              <a:rPr lang="en-US" smtClean="0"/>
              <a:t>3</a:t>
            </a:fld>
            <a:endParaRPr lang="en-US"/>
          </a:p>
        </p:txBody>
      </p:sp>
    </p:spTree>
    <p:extLst>
      <p:ext uri="{BB962C8B-B14F-4D97-AF65-F5344CB8AC3E}">
        <p14:creationId xmlns:p14="http://schemas.microsoft.com/office/powerpoint/2010/main" val="331071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the next few slides we are going to review some of our core initiatives from throughout the year that help us to ensure </a:t>
            </a:r>
            <a:r>
              <a:rPr lang="en-US" err="1"/>
              <a:t>eMoney</a:t>
            </a:r>
            <a:r>
              <a:rPr lang="en-US"/>
              <a:t> is competitive to the market and we are living by our Total Rewards and Compensation philosophies.</a:t>
            </a:r>
          </a:p>
        </p:txBody>
      </p:sp>
      <p:sp>
        <p:nvSpPr>
          <p:cNvPr id="4" name="Slide Number Placeholder 3"/>
          <p:cNvSpPr>
            <a:spLocks noGrp="1"/>
          </p:cNvSpPr>
          <p:nvPr>
            <p:ph type="sldNum" sz="quarter" idx="5"/>
          </p:nvPr>
        </p:nvSpPr>
        <p:spPr/>
        <p:txBody>
          <a:bodyPr/>
          <a:lstStyle/>
          <a:p>
            <a:fld id="{DFBF14C1-1DF9-9C4E-9AA3-97F0E37A5EF3}" type="slidenum">
              <a:rPr lang="en-US" smtClean="0"/>
              <a:t>7</a:t>
            </a:fld>
            <a:endParaRPr lang="en-US"/>
          </a:p>
        </p:txBody>
      </p:sp>
    </p:spTree>
    <p:extLst>
      <p:ext uri="{BB962C8B-B14F-4D97-AF65-F5344CB8AC3E}">
        <p14:creationId xmlns:p14="http://schemas.microsoft.com/office/powerpoint/2010/main" val="1742263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eMoney</a:t>
            </a:r>
            <a:r>
              <a:rPr lang="en-US"/>
              <a:t> believes in emphasizing a strong pay for performance perspective in each employee’s total rewards package through based pay and variable pay programs.</a:t>
            </a:r>
          </a:p>
        </p:txBody>
      </p:sp>
      <p:sp>
        <p:nvSpPr>
          <p:cNvPr id="4" name="Slide Number Placeholder 3"/>
          <p:cNvSpPr>
            <a:spLocks noGrp="1"/>
          </p:cNvSpPr>
          <p:nvPr>
            <p:ph type="sldNum" sz="quarter" idx="5"/>
          </p:nvPr>
        </p:nvSpPr>
        <p:spPr/>
        <p:txBody>
          <a:bodyPr/>
          <a:lstStyle/>
          <a:p>
            <a:fld id="{DFBF14C1-1DF9-9C4E-9AA3-97F0E37A5EF3}" type="slidenum">
              <a:rPr lang="en-US" smtClean="0"/>
              <a:t>8</a:t>
            </a:fld>
            <a:endParaRPr lang="en-US"/>
          </a:p>
        </p:txBody>
      </p:sp>
    </p:spTree>
    <p:extLst>
      <p:ext uri="{BB962C8B-B14F-4D97-AF65-F5344CB8AC3E}">
        <p14:creationId xmlns:p14="http://schemas.microsoft.com/office/powerpoint/2010/main" val="666605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BF14C1-1DF9-9C4E-9AA3-97F0E37A5EF3}" type="slidenum">
              <a:rPr lang="en-US" smtClean="0"/>
              <a:t>20</a:t>
            </a:fld>
            <a:endParaRPr lang="en-US"/>
          </a:p>
        </p:txBody>
      </p:sp>
    </p:spTree>
    <p:extLst>
      <p:ext uri="{BB962C8B-B14F-4D97-AF65-F5344CB8AC3E}">
        <p14:creationId xmlns:p14="http://schemas.microsoft.com/office/powerpoint/2010/main" val="3015713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cs typeface="Calibri"/>
              </a:rPr>
              <a:t>Voice over.... so we know we could go on about these programs and tell you how great they are, BUT... we thought you might like to hear from some of your colleagues directly who were recipients: </a:t>
            </a:r>
            <a:endParaRPr lang="en-US"/>
          </a:p>
        </p:txBody>
      </p:sp>
      <p:sp>
        <p:nvSpPr>
          <p:cNvPr id="4" name="Slide Number Placeholder 3"/>
          <p:cNvSpPr>
            <a:spLocks noGrp="1"/>
          </p:cNvSpPr>
          <p:nvPr>
            <p:ph type="sldNum" sz="quarter" idx="5"/>
          </p:nvPr>
        </p:nvSpPr>
        <p:spPr/>
        <p:txBody>
          <a:bodyPr/>
          <a:lstStyle/>
          <a:p>
            <a:fld id="{DFBF14C1-1DF9-9C4E-9AA3-97F0E37A5EF3}" type="slidenum">
              <a:rPr lang="en-US" smtClean="0"/>
              <a:t>36</a:t>
            </a:fld>
            <a:endParaRPr lang="en-US"/>
          </a:p>
        </p:txBody>
      </p:sp>
    </p:spTree>
    <p:extLst>
      <p:ext uri="{BB962C8B-B14F-4D97-AF65-F5344CB8AC3E}">
        <p14:creationId xmlns:p14="http://schemas.microsoft.com/office/powerpoint/2010/main" val="870146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cs typeface="Calibri"/>
              </a:rPr>
              <a:t>Voice over.... so we know we could go on about these programs and tell you how great they are, BUT... we thought you might like to hear from some of your colleagues directly who were recipients: </a:t>
            </a:r>
            <a:endParaRPr lang="en-US"/>
          </a:p>
        </p:txBody>
      </p:sp>
      <p:sp>
        <p:nvSpPr>
          <p:cNvPr id="4" name="Slide Number Placeholder 3"/>
          <p:cNvSpPr>
            <a:spLocks noGrp="1"/>
          </p:cNvSpPr>
          <p:nvPr>
            <p:ph type="sldNum" sz="quarter" idx="5"/>
          </p:nvPr>
        </p:nvSpPr>
        <p:spPr/>
        <p:txBody>
          <a:bodyPr/>
          <a:lstStyle/>
          <a:p>
            <a:fld id="{DFBF14C1-1DF9-9C4E-9AA3-97F0E37A5EF3}" type="slidenum">
              <a:rPr lang="en-US" smtClean="0"/>
              <a:t>37</a:t>
            </a:fld>
            <a:endParaRPr lang="en-US"/>
          </a:p>
        </p:txBody>
      </p:sp>
    </p:spTree>
    <p:extLst>
      <p:ext uri="{BB962C8B-B14F-4D97-AF65-F5344CB8AC3E}">
        <p14:creationId xmlns:p14="http://schemas.microsoft.com/office/powerpoint/2010/main" val="544039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Play the videos first </a:t>
            </a:r>
          </a:p>
        </p:txBody>
      </p:sp>
      <p:sp>
        <p:nvSpPr>
          <p:cNvPr id="4" name="Slide Number Placeholder 3"/>
          <p:cNvSpPr>
            <a:spLocks noGrp="1"/>
          </p:cNvSpPr>
          <p:nvPr>
            <p:ph type="sldNum" sz="quarter" idx="5"/>
          </p:nvPr>
        </p:nvSpPr>
        <p:spPr/>
        <p:txBody>
          <a:bodyPr/>
          <a:lstStyle/>
          <a:p>
            <a:fld id="{DFBF14C1-1DF9-9C4E-9AA3-97F0E37A5EF3}" type="slidenum">
              <a:rPr lang="en-US" smtClean="0"/>
              <a:t>39</a:t>
            </a:fld>
            <a:endParaRPr lang="en-US"/>
          </a:p>
        </p:txBody>
      </p:sp>
    </p:spTree>
    <p:extLst>
      <p:ext uri="{BB962C8B-B14F-4D97-AF65-F5344CB8AC3E}">
        <p14:creationId xmlns:p14="http://schemas.microsoft.com/office/powerpoint/2010/main" val="16379225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2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14.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14.emf"/><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4.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with Generic Phot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9"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4965790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Chapter Slide-3">
    <p:bg>
      <p:bgPr>
        <a:solidFill>
          <a:schemeClr val="accent4"/>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2" name="Picture 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721018" y="0"/>
            <a:ext cx="6467808" cy="6858000"/>
          </a:xfrm>
          <a:prstGeom prst="rect">
            <a:avLst/>
          </a:prstGeom>
        </p:spPr>
      </p:pic>
      <p:sp>
        <p:nvSpPr>
          <p:cNvPr id="4" name="Title Placeholder 2"/>
          <p:cNvSpPr>
            <a:spLocks noGrp="1"/>
          </p:cNvSpPr>
          <p:nvPr>
            <p:ph type="title"/>
          </p:nvPr>
        </p:nvSpPr>
        <p:spPr>
          <a:xfrm>
            <a:off x="901709" y="2856606"/>
            <a:ext cx="5441034"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15" name="Picture 14"/>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294256" y="-1788"/>
            <a:ext cx="3657600" cy="27432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hapter Slide-4">
    <p:bg>
      <p:bgPr>
        <a:solidFill>
          <a:schemeClr val="accent5"/>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274120"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sp>
        <p:nvSpPr>
          <p:cNvPr id="5" name="AutoShape 1"/>
          <p:cNvSpPr>
            <a:spLocks/>
          </p:cNvSpPr>
          <p:nvPr userDrawn="1"/>
        </p:nvSpPr>
        <p:spPr bwMode="auto">
          <a:xfrm rot="20969775">
            <a:off x="-2811984" y="-929196"/>
            <a:ext cx="6519647" cy="6350884"/>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2700" cap="flat">
            <a:solidFill>
              <a:schemeClr val="bg1">
                <a:alpha val="30000"/>
              </a:schemeClr>
            </a:solidFill>
            <a:prstDash val="dash"/>
            <a:miter lim="800000"/>
            <a:headEnd type="none" w="med" len="med"/>
            <a:tailEnd type="none" w="med" len="med"/>
          </a:ln>
        </p:spPr>
        <p:txBody>
          <a:bodyPr lIns="0" tIns="0" rIns="0" bIns="0"/>
          <a:lstStyle/>
          <a:p>
            <a:endParaRPr lang="en-US" sz="1349"/>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2"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795878" y="971643"/>
            <a:ext cx="4392947" cy="49911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049148"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2" name="Picture 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17413" y="165621"/>
            <a:ext cx="4471412" cy="6271591"/>
          </a:xfrm>
          <a:prstGeom prst="rect">
            <a:avLst/>
          </a:prstGeom>
        </p:spPr>
      </p:pic>
      <p:pic>
        <p:nvPicPr>
          <p:cNvPr id="3" name="Picture 2"/>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113376" y="4512365"/>
            <a:ext cx="3127513" cy="2345635"/>
          </a:xfrm>
          <a:prstGeom prst="rect">
            <a:avLst/>
          </a:prstGeom>
        </p:spPr>
      </p:pic>
      <p:pic>
        <p:nvPicPr>
          <p:cNvPr id="11" name="Picture 10"/>
          <p:cNvPicPr>
            <a:picLocks noChangeAspect="1"/>
          </p:cNvPicPr>
          <p:nvPr userDrawn="1"/>
        </p:nvPicPr>
        <p:blipFill>
          <a:blip r:embed="rId5" cstate="email">
            <a:alphaModFix amt="60000"/>
            <a:extLst>
              <a:ext uri="{28A0092B-C50C-407E-A947-70E740481C1C}">
                <a14:useLocalDpi xmlns:a14="http://schemas.microsoft.com/office/drawing/2010/main"/>
              </a:ext>
            </a:extLst>
          </a:blip>
          <a:stretch>
            <a:fillRect/>
          </a:stretch>
        </p:blipFill>
        <p:spPr>
          <a:xfrm>
            <a:off x="2325122" y="804022"/>
            <a:ext cx="4788254" cy="488116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hapter Slide-1">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7" name="Title Placeholder 2"/>
          <p:cNvSpPr>
            <a:spLocks noGrp="1"/>
          </p:cNvSpPr>
          <p:nvPr>
            <p:ph type="title"/>
          </p:nvPr>
        </p:nvSpPr>
        <p:spPr>
          <a:xfrm>
            <a:off x="901709" y="2856606"/>
            <a:ext cx="5128977"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83821391"/>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049148"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199380" y="0"/>
            <a:ext cx="6989445" cy="4251066"/>
          </a:xfrm>
          <a:prstGeom prst="rect">
            <a:avLst/>
          </a:prstGeom>
        </p:spPr>
      </p:pic>
      <p:pic>
        <p:nvPicPr>
          <p:cNvPr id="7" name="Picture 6"/>
          <p:cNvPicPr>
            <a:picLocks noChangeAspect="1"/>
          </p:cNvPicPr>
          <p:nvPr userDrawn="1"/>
        </p:nvPicPr>
        <p:blipFill>
          <a:blip r:embed="rId3" cstate="email">
            <a:alphaModFix amt="60000"/>
            <a:extLst>
              <a:ext uri="{28A0092B-C50C-407E-A947-70E740481C1C}">
                <a14:useLocalDpi xmlns:a14="http://schemas.microsoft.com/office/drawing/2010/main"/>
              </a:ext>
            </a:extLst>
          </a:blip>
          <a:stretch>
            <a:fillRect/>
          </a:stretch>
        </p:blipFill>
        <p:spPr>
          <a:xfrm>
            <a:off x="6120674" y="987526"/>
            <a:ext cx="4788254" cy="488116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4545483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Chapter Slide-3">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4" name="Title Placeholder 2"/>
          <p:cNvSpPr>
            <a:spLocks noGrp="1"/>
          </p:cNvSpPr>
          <p:nvPr>
            <p:ph type="title"/>
          </p:nvPr>
        </p:nvSpPr>
        <p:spPr>
          <a:xfrm>
            <a:off x="901709" y="2856606"/>
            <a:ext cx="5441034"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060129" y="1469035"/>
            <a:ext cx="4128695" cy="4944881"/>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175000482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hapter Slide-4">
    <p:bg>
      <p:bgPr>
        <a:solidFill>
          <a:schemeClr val="accent5"/>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274120"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sp>
        <p:nvSpPr>
          <p:cNvPr id="5" name="AutoShape 1"/>
          <p:cNvSpPr>
            <a:spLocks/>
          </p:cNvSpPr>
          <p:nvPr userDrawn="1"/>
        </p:nvSpPr>
        <p:spPr bwMode="auto">
          <a:xfrm rot="19784411">
            <a:off x="4592669" y="694426"/>
            <a:ext cx="6519647" cy="6350884"/>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2700" cap="flat">
            <a:solidFill>
              <a:schemeClr val="bg1">
                <a:alpha val="30000"/>
              </a:schemeClr>
            </a:solidFill>
            <a:prstDash val="dash"/>
            <a:miter lim="800000"/>
            <a:headEnd type="none" w="med" len="med"/>
            <a:tailEnd type="none" w="med" len="med"/>
          </a:ln>
        </p:spPr>
        <p:txBody>
          <a:bodyPr lIns="0" tIns="0" rIns="0" bIns="0"/>
          <a:lstStyle/>
          <a:p>
            <a:endParaRPr lang="en-US" sz="1349"/>
          </a:p>
        </p:txBody>
      </p:sp>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25609" y="286730"/>
            <a:ext cx="4863215" cy="5139752"/>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2"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40472998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slide_ Light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0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Blank slide_Dark Backgroun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3"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ver Slide - with Generic Photo">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
            <a:ext cx="12188825" cy="6856213"/>
          </a:xfrm>
          <a:prstGeom prst="rect">
            <a:avLst/>
          </a:prstGeom>
        </p:spPr>
      </p:pic>
      <p:sp>
        <p:nvSpPr>
          <p:cNvPr id="3" name="Text Placeholder 2"/>
          <p:cNvSpPr>
            <a:spLocks noGrp="1"/>
          </p:cNvSpPr>
          <p:nvPr>
            <p:ph type="body" sz="quarter" idx="10"/>
          </p:nvPr>
        </p:nvSpPr>
        <p:spPr>
          <a:xfrm>
            <a:off x="310076" y="1534155"/>
            <a:ext cx="9440986" cy="904607"/>
          </a:xfrm>
          <a:prstGeom prst="rect">
            <a:avLst/>
          </a:prstGeom>
          <a:noFill/>
          <a:ln>
            <a:noFill/>
          </a:ln>
        </p:spPr>
        <p:txBody>
          <a:bodyPr wrap="square" rtlCol="0">
            <a:spAutoFit/>
          </a:bodyPr>
          <a:lstStyle>
            <a:lvl1pPr marL="0" indent="0">
              <a:buNone/>
              <a:defRPr lang="en-GB" sz="5863" b="0" i="0" baseline="0" dirty="0">
                <a:solidFill>
                  <a:schemeClr val="accent1"/>
                </a:solidFill>
                <a:latin typeface="+mj-lt"/>
                <a:ea typeface="Calibri Light" charset="0"/>
                <a:cs typeface="Calibri Light" charset="0"/>
              </a:defRPr>
            </a:lvl1pPr>
          </a:lstStyle>
          <a:p>
            <a:pPr marL="0" lvl="0"/>
            <a:r>
              <a:rPr lang="en-US"/>
              <a:t>Edit Master text styles</a:t>
            </a:r>
          </a:p>
        </p:txBody>
      </p:sp>
      <p:sp>
        <p:nvSpPr>
          <p:cNvPr id="45" name="Text Placeholder 2"/>
          <p:cNvSpPr>
            <a:spLocks noGrp="1"/>
          </p:cNvSpPr>
          <p:nvPr>
            <p:ph type="body" sz="quarter" idx="11"/>
          </p:nvPr>
        </p:nvSpPr>
        <p:spPr>
          <a:xfrm>
            <a:off x="310075" y="3467345"/>
            <a:ext cx="9440987" cy="1012023"/>
          </a:xfrm>
          <a:prstGeom prst="rect">
            <a:avLst/>
          </a:prstGeom>
          <a:noFill/>
          <a:ln>
            <a:noFill/>
          </a:ln>
        </p:spPr>
        <p:txBody>
          <a:bodyPr wrap="square" rtlCol="0">
            <a:noAutofit/>
          </a:bodyPr>
          <a:lstStyle>
            <a:lvl1pPr marL="0" indent="0" algn="l">
              <a:buNone/>
              <a:defRPr lang="en-GB" sz="1799" b="1" i="0" baseline="0" dirty="0">
                <a:solidFill>
                  <a:schemeClr val="accent1"/>
                </a:solidFill>
                <a:latin typeface="+mn-lt"/>
                <a:ea typeface="Calibri Light" charset="0"/>
                <a:cs typeface="Calibri Light" charset="0"/>
              </a:defRPr>
            </a:lvl1pPr>
          </a:lstStyle>
          <a:p>
            <a:pPr marL="0" lvl="0"/>
            <a:r>
              <a:rPr lang="en-US"/>
              <a:t>Edit Master text styles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19" y="554840"/>
            <a:ext cx="1706441" cy="465068"/>
          </a:xfrm>
          <a:prstGeom prst="rect">
            <a:avLst/>
          </a:prstGeom>
        </p:spPr>
      </p:pic>
      <p:sp>
        <p:nvSpPr>
          <p:cNvPr id="9" name="Text Placeholder 8"/>
          <p:cNvSpPr>
            <a:spLocks noGrp="1"/>
          </p:cNvSpPr>
          <p:nvPr>
            <p:ph type="body" sz="quarter" idx="12"/>
          </p:nvPr>
        </p:nvSpPr>
        <p:spPr>
          <a:xfrm>
            <a:off x="310075" y="5449755"/>
            <a:ext cx="3882097" cy="436073"/>
          </a:xfrm>
        </p:spPr>
        <p:txBody>
          <a:bodyPr>
            <a:normAutofit/>
          </a:bodyPr>
          <a:lstStyle>
            <a:lvl1pPr marL="0" indent="0">
              <a:buNone/>
              <a:defRPr sz="1799" b="1">
                <a:solidFill>
                  <a:schemeClr val="accent1"/>
                </a:solidFill>
              </a:defRPr>
            </a:lvl1pPr>
            <a:lvl2pPr marL="609264" indent="0">
              <a:buNone/>
              <a:defRPr b="1">
                <a:solidFill>
                  <a:schemeClr val="accent1"/>
                </a:solidFill>
              </a:defRPr>
            </a:lvl2pPr>
            <a:lvl3pPr marL="1218529" indent="0">
              <a:buNone/>
              <a:defRPr b="1">
                <a:solidFill>
                  <a:schemeClr val="accent1"/>
                </a:solidFill>
              </a:defRPr>
            </a:lvl3pPr>
            <a:lvl4pPr marL="1827794" indent="0">
              <a:buNone/>
              <a:defRPr b="1">
                <a:solidFill>
                  <a:schemeClr val="accent1"/>
                </a:solidFill>
              </a:defRPr>
            </a:lvl4pPr>
            <a:lvl5pPr marL="2437059"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322944227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 with Generic Photo 2">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ver Slide  - with Generic Photo 2">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6" y="1534155"/>
            <a:ext cx="9440986" cy="904607"/>
          </a:xfrm>
          <a:prstGeom prst="rect">
            <a:avLst/>
          </a:prstGeom>
          <a:noFill/>
          <a:ln>
            <a:noFill/>
          </a:ln>
        </p:spPr>
        <p:txBody>
          <a:bodyPr wrap="square" rtlCol="0">
            <a:spAutoFit/>
          </a:bodyPr>
          <a:lstStyle>
            <a:lvl1pPr marL="0" indent="0">
              <a:buNone/>
              <a:defRPr lang="en-GB" sz="5863" b="0" i="0" baseline="0" dirty="0">
                <a:solidFill>
                  <a:schemeClr val="accent1"/>
                </a:solidFill>
                <a:latin typeface="+mj-lt"/>
                <a:ea typeface="Calibri Light" charset="0"/>
                <a:cs typeface="Calibri Light" charset="0"/>
              </a:defRPr>
            </a:lvl1pPr>
          </a:lstStyle>
          <a:p>
            <a:pPr marL="0" lvl="0"/>
            <a:r>
              <a:rPr lang="en-US"/>
              <a:t>Edit Master text styles</a:t>
            </a:r>
          </a:p>
        </p:txBody>
      </p:sp>
      <p:sp>
        <p:nvSpPr>
          <p:cNvPr id="45" name="Text Placeholder 2"/>
          <p:cNvSpPr>
            <a:spLocks noGrp="1"/>
          </p:cNvSpPr>
          <p:nvPr>
            <p:ph type="body" sz="quarter" idx="11"/>
          </p:nvPr>
        </p:nvSpPr>
        <p:spPr>
          <a:xfrm>
            <a:off x="310075" y="3467345"/>
            <a:ext cx="9440987" cy="1012023"/>
          </a:xfrm>
          <a:prstGeom prst="rect">
            <a:avLst/>
          </a:prstGeom>
          <a:noFill/>
          <a:ln>
            <a:noFill/>
          </a:ln>
        </p:spPr>
        <p:txBody>
          <a:bodyPr wrap="square" rtlCol="0">
            <a:noAutofit/>
          </a:bodyPr>
          <a:lstStyle>
            <a:lvl1pPr marL="0" indent="0" algn="l">
              <a:buNone/>
              <a:defRPr lang="en-GB" sz="1799" b="1" i="0" baseline="0" dirty="0">
                <a:solidFill>
                  <a:schemeClr val="accent1"/>
                </a:solidFill>
                <a:latin typeface="+mn-lt"/>
                <a:ea typeface="Calibri Light" charset="0"/>
                <a:cs typeface="Calibri Light" charset="0"/>
              </a:defRPr>
            </a:lvl1pPr>
          </a:lstStyle>
          <a:p>
            <a:pPr marL="0" lvl="0"/>
            <a:r>
              <a:rPr lang="en-US"/>
              <a:t>Edit Master text styles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5"/>
            <a:ext cx="3882097" cy="436073"/>
          </a:xfrm>
        </p:spPr>
        <p:txBody>
          <a:bodyPr>
            <a:normAutofit/>
          </a:bodyPr>
          <a:lstStyle>
            <a:lvl1pPr marL="0" indent="0">
              <a:buNone/>
              <a:defRPr sz="1799" b="1">
                <a:solidFill>
                  <a:schemeClr val="accent1"/>
                </a:solidFill>
              </a:defRPr>
            </a:lvl1pPr>
            <a:lvl2pPr marL="609264" indent="0">
              <a:buNone/>
              <a:defRPr b="1">
                <a:solidFill>
                  <a:schemeClr val="accent1"/>
                </a:solidFill>
              </a:defRPr>
            </a:lvl2pPr>
            <a:lvl3pPr marL="1218529" indent="0">
              <a:buNone/>
              <a:defRPr b="1">
                <a:solidFill>
                  <a:schemeClr val="accent1"/>
                </a:solidFill>
              </a:defRPr>
            </a:lvl3pPr>
            <a:lvl4pPr marL="1827794" indent="0">
              <a:buNone/>
              <a:defRPr b="1">
                <a:solidFill>
                  <a:schemeClr val="accent1"/>
                </a:solidFill>
              </a:defRPr>
            </a:lvl4pPr>
            <a:lvl5pPr marL="2437059"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198866993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ver Slide  - with Generic Photo 3">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6" y="1534155"/>
            <a:ext cx="9440986" cy="904607"/>
          </a:xfrm>
          <a:prstGeom prst="rect">
            <a:avLst/>
          </a:prstGeom>
          <a:noFill/>
          <a:ln>
            <a:noFill/>
          </a:ln>
        </p:spPr>
        <p:txBody>
          <a:bodyPr wrap="square" rtlCol="0">
            <a:spAutoFit/>
          </a:bodyPr>
          <a:lstStyle>
            <a:lvl1pPr marL="0" indent="0">
              <a:buNone/>
              <a:defRPr lang="en-GB" sz="5863" b="0" i="0" baseline="0" dirty="0">
                <a:solidFill>
                  <a:schemeClr val="accent1"/>
                </a:solidFill>
                <a:latin typeface="+mj-lt"/>
                <a:ea typeface="Calibri Light" charset="0"/>
                <a:cs typeface="Calibri Light" charset="0"/>
              </a:defRPr>
            </a:lvl1pPr>
          </a:lstStyle>
          <a:p>
            <a:pPr marL="0" lvl="0"/>
            <a:r>
              <a:rPr lang="en-US"/>
              <a:t>Edit Master text styles</a:t>
            </a:r>
          </a:p>
        </p:txBody>
      </p:sp>
      <p:sp>
        <p:nvSpPr>
          <p:cNvPr id="45" name="Text Placeholder 2"/>
          <p:cNvSpPr>
            <a:spLocks noGrp="1"/>
          </p:cNvSpPr>
          <p:nvPr>
            <p:ph type="body" sz="quarter" idx="11"/>
          </p:nvPr>
        </p:nvSpPr>
        <p:spPr>
          <a:xfrm>
            <a:off x="310075" y="3467345"/>
            <a:ext cx="9440987" cy="1012023"/>
          </a:xfrm>
          <a:prstGeom prst="rect">
            <a:avLst/>
          </a:prstGeom>
          <a:noFill/>
          <a:ln>
            <a:noFill/>
          </a:ln>
        </p:spPr>
        <p:txBody>
          <a:bodyPr wrap="square" rtlCol="0">
            <a:noAutofit/>
          </a:bodyPr>
          <a:lstStyle>
            <a:lvl1pPr marL="0" indent="0" algn="l">
              <a:buNone/>
              <a:defRPr lang="en-GB" sz="1799" b="1" i="0" baseline="0" dirty="0">
                <a:solidFill>
                  <a:schemeClr val="accent1"/>
                </a:solidFill>
                <a:latin typeface="+mn-lt"/>
                <a:ea typeface="Calibri Light" charset="0"/>
                <a:cs typeface="Calibri Light" charset="0"/>
              </a:defRPr>
            </a:lvl1pPr>
          </a:lstStyle>
          <a:p>
            <a:pPr marL="0" lvl="0"/>
            <a:r>
              <a:rPr lang="en-US"/>
              <a:t>Edit Master text styles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19" y="554840"/>
            <a:ext cx="1706441" cy="465068"/>
          </a:xfrm>
          <a:prstGeom prst="rect">
            <a:avLst/>
          </a:prstGeom>
        </p:spPr>
      </p:pic>
      <p:sp>
        <p:nvSpPr>
          <p:cNvPr id="7" name="Text Placeholder 8"/>
          <p:cNvSpPr>
            <a:spLocks noGrp="1"/>
          </p:cNvSpPr>
          <p:nvPr>
            <p:ph type="body" sz="quarter" idx="12"/>
          </p:nvPr>
        </p:nvSpPr>
        <p:spPr>
          <a:xfrm>
            <a:off x="310075" y="5449755"/>
            <a:ext cx="3882097" cy="436073"/>
          </a:xfrm>
        </p:spPr>
        <p:txBody>
          <a:bodyPr>
            <a:normAutofit/>
          </a:bodyPr>
          <a:lstStyle>
            <a:lvl1pPr marL="0" indent="0">
              <a:buNone/>
              <a:defRPr sz="1799" b="1">
                <a:solidFill>
                  <a:schemeClr val="accent1"/>
                </a:solidFill>
              </a:defRPr>
            </a:lvl1pPr>
            <a:lvl2pPr marL="609264" indent="0">
              <a:buNone/>
              <a:defRPr b="1">
                <a:solidFill>
                  <a:schemeClr val="accent1"/>
                </a:solidFill>
              </a:defRPr>
            </a:lvl2pPr>
            <a:lvl3pPr marL="1218529" indent="0">
              <a:buNone/>
              <a:defRPr b="1">
                <a:solidFill>
                  <a:schemeClr val="accent1"/>
                </a:solidFill>
              </a:defRPr>
            </a:lvl3pPr>
            <a:lvl4pPr marL="1827794" indent="0">
              <a:buNone/>
              <a:defRPr b="1">
                <a:solidFill>
                  <a:schemeClr val="accent1"/>
                </a:solidFill>
              </a:defRPr>
            </a:lvl4pPr>
            <a:lvl5pPr marL="2437059" indent="0">
              <a:buNone/>
              <a:defRPr b="1">
                <a:solidFill>
                  <a:schemeClr val="accent1"/>
                </a:solidFill>
              </a:defRPr>
            </a:lvl5pPr>
          </a:lstStyle>
          <a:p>
            <a:pPr lvl="0"/>
            <a:r>
              <a:rPr lang="en-US"/>
              <a:t>Edit Master text styles</a:t>
            </a:r>
          </a:p>
        </p:txBody>
      </p:sp>
      <p:sp>
        <p:nvSpPr>
          <p:cNvPr id="5" name="Rectangle 4"/>
          <p:cNvSpPr/>
          <p:nvPr/>
        </p:nvSpPr>
        <p:spPr>
          <a:xfrm>
            <a:off x="201706" y="6387353"/>
            <a:ext cx="739588" cy="323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166238660"/>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ver Slide  - with Generic Photo 4">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6" y="1534155"/>
            <a:ext cx="9440986" cy="904607"/>
          </a:xfrm>
          <a:prstGeom prst="rect">
            <a:avLst/>
          </a:prstGeom>
          <a:noFill/>
          <a:ln>
            <a:noFill/>
          </a:ln>
        </p:spPr>
        <p:txBody>
          <a:bodyPr wrap="square" rtlCol="0">
            <a:spAutoFit/>
          </a:bodyPr>
          <a:lstStyle>
            <a:lvl1pPr marL="0" indent="0">
              <a:buNone/>
              <a:defRPr lang="en-GB" sz="5863" b="0" i="0" baseline="0" dirty="0">
                <a:solidFill>
                  <a:schemeClr val="accent1"/>
                </a:solidFill>
                <a:latin typeface="+mj-lt"/>
                <a:ea typeface="Calibri Light" charset="0"/>
                <a:cs typeface="Calibri Light" charset="0"/>
              </a:defRPr>
            </a:lvl1pPr>
          </a:lstStyle>
          <a:p>
            <a:pPr marL="0" lvl="0"/>
            <a:r>
              <a:rPr lang="en-US"/>
              <a:t>Edit Master text styles</a:t>
            </a:r>
          </a:p>
        </p:txBody>
      </p:sp>
      <p:sp>
        <p:nvSpPr>
          <p:cNvPr id="45" name="Text Placeholder 2"/>
          <p:cNvSpPr>
            <a:spLocks noGrp="1"/>
          </p:cNvSpPr>
          <p:nvPr>
            <p:ph type="body" sz="quarter" idx="11"/>
          </p:nvPr>
        </p:nvSpPr>
        <p:spPr>
          <a:xfrm>
            <a:off x="310075" y="3467345"/>
            <a:ext cx="9440987" cy="1012023"/>
          </a:xfrm>
          <a:prstGeom prst="rect">
            <a:avLst/>
          </a:prstGeom>
          <a:noFill/>
          <a:ln>
            <a:noFill/>
          </a:ln>
        </p:spPr>
        <p:txBody>
          <a:bodyPr wrap="square" rtlCol="0">
            <a:noAutofit/>
          </a:bodyPr>
          <a:lstStyle>
            <a:lvl1pPr marL="0" indent="0" algn="l">
              <a:buNone/>
              <a:defRPr lang="en-GB" sz="1799" b="1" i="0" baseline="0" dirty="0">
                <a:solidFill>
                  <a:schemeClr val="accent1"/>
                </a:solidFill>
                <a:latin typeface="+mn-lt"/>
                <a:ea typeface="Calibri Light" charset="0"/>
                <a:cs typeface="Calibri Light" charset="0"/>
              </a:defRPr>
            </a:lvl1pPr>
          </a:lstStyle>
          <a:p>
            <a:pPr marL="0" lvl="0"/>
            <a:r>
              <a:rPr lang="en-US"/>
              <a:t>Edit Master text styles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5"/>
            <a:ext cx="3882097" cy="436073"/>
          </a:xfrm>
        </p:spPr>
        <p:txBody>
          <a:bodyPr>
            <a:normAutofit/>
          </a:bodyPr>
          <a:lstStyle>
            <a:lvl1pPr marL="0" indent="0">
              <a:buNone/>
              <a:defRPr sz="1799" b="1">
                <a:solidFill>
                  <a:schemeClr val="accent1"/>
                </a:solidFill>
              </a:defRPr>
            </a:lvl1pPr>
            <a:lvl2pPr marL="609264" indent="0">
              <a:buNone/>
              <a:defRPr b="1">
                <a:solidFill>
                  <a:schemeClr val="accent1"/>
                </a:solidFill>
              </a:defRPr>
            </a:lvl2pPr>
            <a:lvl3pPr marL="1218529" indent="0">
              <a:buNone/>
              <a:defRPr b="1">
                <a:solidFill>
                  <a:schemeClr val="accent1"/>
                </a:solidFill>
              </a:defRPr>
            </a:lvl3pPr>
            <a:lvl4pPr marL="1827794" indent="0">
              <a:buNone/>
              <a:defRPr b="1">
                <a:solidFill>
                  <a:schemeClr val="accent1"/>
                </a:solidFill>
              </a:defRPr>
            </a:lvl4pPr>
            <a:lvl5pPr marL="2437059"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2021733871"/>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ver Slide  - For Internal Use Only">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
            <a:ext cx="12188825" cy="6856213"/>
          </a:xfrm>
          <a:prstGeom prst="rect">
            <a:avLst/>
          </a:prstGeom>
        </p:spPr>
      </p:pic>
      <p:sp>
        <p:nvSpPr>
          <p:cNvPr id="3" name="Text Placeholder 2"/>
          <p:cNvSpPr>
            <a:spLocks noGrp="1"/>
          </p:cNvSpPr>
          <p:nvPr>
            <p:ph type="body" sz="quarter" idx="10"/>
          </p:nvPr>
        </p:nvSpPr>
        <p:spPr>
          <a:xfrm>
            <a:off x="310076" y="1534155"/>
            <a:ext cx="9440986" cy="904607"/>
          </a:xfrm>
          <a:prstGeom prst="rect">
            <a:avLst/>
          </a:prstGeom>
          <a:noFill/>
          <a:ln>
            <a:noFill/>
          </a:ln>
        </p:spPr>
        <p:txBody>
          <a:bodyPr wrap="square" rtlCol="0">
            <a:spAutoFit/>
          </a:bodyPr>
          <a:lstStyle>
            <a:lvl1pPr marL="0" indent="0">
              <a:buNone/>
              <a:defRPr lang="en-GB" sz="5863" b="0" i="0" baseline="0" dirty="0">
                <a:solidFill>
                  <a:schemeClr val="accent1"/>
                </a:solidFill>
                <a:latin typeface="+mj-lt"/>
                <a:ea typeface="Calibri Light" charset="0"/>
                <a:cs typeface="Calibri Light" charset="0"/>
              </a:defRPr>
            </a:lvl1pPr>
          </a:lstStyle>
          <a:p>
            <a:pPr marL="0" lvl="0"/>
            <a:r>
              <a:rPr lang="en-US"/>
              <a:t>Edit Master text styles</a:t>
            </a:r>
          </a:p>
        </p:txBody>
      </p:sp>
      <p:sp>
        <p:nvSpPr>
          <p:cNvPr id="45" name="Text Placeholder 2"/>
          <p:cNvSpPr>
            <a:spLocks noGrp="1"/>
          </p:cNvSpPr>
          <p:nvPr>
            <p:ph type="body" sz="quarter" idx="11"/>
          </p:nvPr>
        </p:nvSpPr>
        <p:spPr>
          <a:xfrm>
            <a:off x="310075" y="3467345"/>
            <a:ext cx="9440987" cy="1012023"/>
          </a:xfrm>
          <a:prstGeom prst="rect">
            <a:avLst/>
          </a:prstGeom>
          <a:noFill/>
          <a:ln>
            <a:noFill/>
          </a:ln>
        </p:spPr>
        <p:txBody>
          <a:bodyPr wrap="square" rtlCol="0">
            <a:noAutofit/>
          </a:bodyPr>
          <a:lstStyle>
            <a:lvl1pPr marL="0" indent="0" algn="l">
              <a:buNone/>
              <a:defRPr lang="en-GB" sz="1799" b="1" i="0" baseline="0" dirty="0">
                <a:solidFill>
                  <a:schemeClr val="accent1"/>
                </a:solidFill>
                <a:latin typeface="+mn-lt"/>
                <a:ea typeface="Calibri Light" charset="0"/>
                <a:cs typeface="Calibri Light" charset="0"/>
              </a:defRPr>
            </a:lvl1pPr>
          </a:lstStyle>
          <a:p>
            <a:pPr marL="0" lvl="0"/>
            <a:r>
              <a:rPr lang="en-US"/>
              <a:t>Edit Master text styles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5"/>
            <a:ext cx="3882097" cy="436073"/>
          </a:xfrm>
        </p:spPr>
        <p:txBody>
          <a:bodyPr>
            <a:normAutofit/>
          </a:bodyPr>
          <a:lstStyle>
            <a:lvl1pPr marL="0" indent="0">
              <a:buNone/>
              <a:defRPr sz="1799" b="1">
                <a:solidFill>
                  <a:schemeClr val="accent1"/>
                </a:solidFill>
              </a:defRPr>
            </a:lvl1pPr>
            <a:lvl2pPr marL="609264" indent="0">
              <a:buNone/>
              <a:defRPr b="1">
                <a:solidFill>
                  <a:schemeClr val="accent1"/>
                </a:solidFill>
              </a:defRPr>
            </a:lvl2pPr>
            <a:lvl3pPr marL="1218529" indent="0">
              <a:buNone/>
              <a:defRPr b="1">
                <a:solidFill>
                  <a:schemeClr val="accent1"/>
                </a:solidFill>
              </a:defRPr>
            </a:lvl3pPr>
            <a:lvl4pPr marL="1827794" indent="0">
              <a:buNone/>
              <a:defRPr b="1">
                <a:solidFill>
                  <a:schemeClr val="accent1"/>
                </a:solidFill>
              </a:defRPr>
            </a:lvl4pPr>
            <a:lvl5pPr marL="2437059" indent="0">
              <a:buNone/>
              <a:defRPr b="1">
                <a:solidFill>
                  <a:schemeClr val="accent1"/>
                </a:solidFill>
              </a:defRPr>
            </a:lvl5pPr>
          </a:lstStyle>
          <a:p>
            <a:pPr lvl="0"/>
            <a:r>
              <a:rPr lang="en-US"/>
              <a:t>Edit Master text styles</a:t>
            </a:r>
          </a:p>
        </p:txBody>
      </p:sp>
    </p:spTree>
    <p:extLst>
      <p:ext uri="{BB962C8B-B14F-4D97-AF65-F5344CB8AC3E}">
        <p14:creationId xmlns:p14="http://schemas.microsoft.com/office/powerpoint/2010/main" val="94672263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Slide- 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Placeholder 2"/>
          <p:cNvSpPr>
            <a:spLocks noGrp="1"/>
          </p:cNvSpPr>
          <p:nvPr>
            <p:ph type="title"/>
          </p:nvPr>
        </p:nvSpPr>
        <p:spPr>
          <a:xfrm>
            <a:off x="609442" y="377699"/>
            <a:ext cx="10969943" cy="1143000"/>
          </a:xfrm>
          <a:prstGeom prst="rect">
            <a:avLst/>
          </a:prstGeom>
        </p:spPr>
        <p:txBody>
          <a:bodyPr vert="horz" lIns="91440" tIns="45720" rIns="91440" bIns="45720" rtlCol="0" anchor="ctr">
            <a:normAutofit/>
          </a:bodyPr>
          <a:lstStyle>
            <a:lvl1pPr>
              <a:defRPr sz="3999"/>
            </a:lvl1pPr>
          </a:lstStyle>
          <a:p>
            <a:r>
              <a:rPr lang="en-US"/>
              <a:t>Click to edit Master title style</a:t>
            </a:r>
          </a:p>
        </p:txBody>
      </p:sp>
      <p:sp>
        <p:nvSpPr>
          <p:cNvPr id="10" name="Text Placeholder 3"/>
          <p:cNvSpPr>
            <a:spLocks noGrp="1"/>
          </p:cNvSpPr>
          <p:nvPr>
            <p:ph idx="1"/>
          </p:nvPr>
        </p:nvSpPr>
        <p:spPr>
          <a:xfrm>
            <a:off x="609442" y="1743635"/>
            <a:ext cx="10969943" cy="4525433"/>
          </a:xfrm>
          <a:prstGeom prst="rect">
            <a:avLst/>
          </a:prstGeom>
        </p:spPr>
        <p:txBody>
          <a:bodyPr vert="horz" lIns="91440" tIns="45720" rIns="91440" bIns="45720" rtlCol="0">
            <a:normAutofit/>
          </a:bodyPr>
          <a:lstStyle>
            <a:lvl1pPr>
              <a:defRPr sz="2399"/>
            </a:lvl1pPr>
            <a:lvl2pPr>
              <a:defRPr sz="1999"/>
            </a:lvl2pPr>
            <a:lvl3pPr>
              <a:defRPr sz="1799"/>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6366B88B-67FA-4EAB-9E74-F2990BF55DD4}"/>
              </a:ext>
            </a:extLst>
          </p:cNvPr>
          <p:cNvSpPr txBox="1"/>
          <p:nvPr/>
        </p:nvSpPr>
        <p:spPr>
          <a:xfrm>
            <a:off x="10603582" y="69803"/>
            <a:ext cx="1605017" cy="830997"/>
          </a:xfrm>
          <a:prstGeom prst="rect">
            <a:avLst/>
          </a:prstGeom>
          <a:noFill/>
        </p:spPr>
        <p:txBody>
          <a:bodyPr wrap="square" rtlCol="0">
            <a:spAutoFit/>
          </a:bodyPr>
          <a:lstStyle/>
          <a:p>
            <a:pPr algn="ctr"/>
            <a:r>
              <a:rPr lang="en-US" sz="2399">
                <a:solidFill>
                  <a:schemeClr val="bg1"/>
                </a:solidFill>
              </a:rPr>
              <a:t>Working Draft</a:t>
            </a:r>
          </a:p>
        </p:txBody>
      </p:sp>
    </p:spTree>
    <p:extLst>
      <p:ext uri="{BB962C8B-B14F-4D97-AF65-F5344CB8AC3E}">
        <p14:creationId xmlns:p14="http://schemas.microsoft.com/office/powerpoint/2010/main" val="285267965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Slide for Graphics and Char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laceholder 2"/>
          <p:cNvSpPr>
            <a:spLocks noGrp="1"/>
          </p:cNvSpPr>
          <p:nvPr>
            <p:ph type="title"/>
          </p:nvPr>
        </p:nvSpPr>
        <p:spPr>
          <a:xfrm>
            <a:off x="609442" y="377699"/>
            <a:ext cx="10969943" cy="1143000"/>
          </a:xfrm>
          <a:prstGeom prst="rect">
            <a:avLst/>
          </a:prstGeom>
        </p:spPr>
        <p:txBody>
          <a:bodyPr vert="horz" lIns="91440" tIns="45720" rIns="91440" bIns="45720" rtlCol="0" anchor="ctr">
            <a:normAutofit/>
          </a:bodyPr>
          <a:lstStyle>
            <a:lvl1pPr>
              <a:defRPr sz="3999"/>
            </a:lvl1pPr>
          </a:lstStyle>
          <a:p>
            <a:r>
              <a:rPr lang="en-US"/>
              <a:t>Click to edit Master title style</a:t>
            </a:r>
          </a:p>
        </p:txBody>
      </p:sp>
    </p:spTree>
    <p:extLst>
      <p:ext uri="{BB962C8B-B14F-4D97-AF65-F5344CB8AC3E}">
        <p14:creationId xmlns:p14="http://schemas.microsoft.com/office/powerpoint/2010/main" val="146628232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10" y="2856606"/>
            <a:ext cx="5049148" cy="1143000"/>
          </a:xfrm>
          <a:prstGeom prst="rect">
            <a:avLst/>
          </a:prstGeom>
        </p:spPr>
        <p:txBody>
          <a:bodyPr vert="horz" lIns="91440" tIns="45720" rIns="91440" bIns="45720" rtlCol="0" anchor="ctr">
            <a:noAutofit/>
          </a:bodyPr>
          <a:lstStyle>
            <a:lvl1pPr>
              <a:defRPr sz="3999">
                <a:solidFill>
                  <a:schemeClr val="bg1"/>
                </a:solidFill>
              </a:defRPr>
            </a:lvl1pPr>
          </a:lstStyle>
          <a:p>
            <a:r>
              <a:rPr lang="en-US"/>
              <a:t>Click to edit Master title style</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2374" r="8275"/>
          <a:stretch/>
        </p:blipFill>
        <p:spPr>
          <a:xfrm>
            <a:off x="5199381" y="0"/>
            <a:ext cx="6989445" cy="4251066"/>
          </a:xfrm>
          <a:prstGeom prst="rect">
            <a:avLst/>
          </a:prstGeom>
        </p:spPr>
      </p:pic>
      <p:pic>
        <p:nvPicPr>
          <p:cNvPr id="7" name="Picture 6"/>
          <p:cNvPicPr>
            <a:picLocks noChangeAspect="1"/>
          </p:cNvPicPr>
          <p:nvPr/>
        </p:nvPicPr>
        <p:blipFill>
          <a:blip r:embed="rId3">
            <a:alphaModFix amt="60000"/>
          </a:blip>
          <a:stretch>
            <a:fillRect/>
          </a:stretch>
        </p:blipFill>
        <p:spPr>
          <a:xfrm>
            <a:off x="6120674" y="987526"/>
            <a:ext cx="4788254" cy="488116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5" y="6437214"/>
            <a:ext cx="713722" cy="194515"/>
          </a:xfrm>
          <a:prstGeom prst="rect">
            <a:avLst/>
          </a:prstGeom>
        </p:spPr>
      </p:pic>
      <p:sp>
        <p:nvSpPr>
          <p:cNvPr id="10" name="Slide Number Placeholder 5"/>
          <p:cNvSpPr txBox="1">
            <a:spLocks/>
          </p:cNvSpPr>
          <p:nvPr/>
        </p:nvSpPr>
        <p:spPr>
          <a:xfrm>
            <a:off x="11349350" y="6380671"/>
            <a:ext cx="647585" cy="328599"/>
          </a:xfrm>
          <a:prstGeom prst="rect">
            <a:avLst/>
          </a:prstGeom>
        </p:spPr>
        <p:txBody>
          <a:bodyPr vert="horz" wrap="none" lIns="121856" tIns="60928" rIns="121856" bIns="60928"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216598830"/>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cSld name="Chapter Slide-3">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
            <a:ext cx="12188825" cy="6856213"/>
          </a:xfrm>
          <a:prstGeom prst="rect">
            <a:avLst/>
          </a:prstGeom>
        </p:spPr>
      </p:pic>
      <p:sp>
        <p:nvSpPr>
          <p:cNvPr id="4" name="Title Placeholder 2"/>
          <p:cNvSpPr>
            <a:spLocks noGrp="1"/>
          </p:cNvSpPr>
          <p:nvPr>
            <p:ph type="title"/>
          </p:nvPr>
        </p:nvSpPr>
        <p:spPr>
          <a:xfrm>
            <a:off x="901709" y="2856606"/>
            <a:ext cx="5441034" cy="1143000"/>
          </a:xfrm>
          <a:prstGeom prst="rect">
            <a:avLst/>
          </a:prstGeom>
        </p:spPr>
        <p:txBody>
          <a:bodyPr vert="horz" lIns="91440" tIns="45720" rIns="91440" bIns="45720" rtlCol="0" anchor="ctr">
            <a:noAutofit/>
          </a:bodyPr>
          <a:lstStyle>
            <a:lvl1pPr>
              <a:defRPr sz="3999">
                <a:solidFill>
                  <a:schemeClr val="bg1"/>
                </a:solidFill>
              </a:defRPr>
            </a:lvl1pPr>
          </a:lstStyle>
          <a:p>
            <a:r>
              <a:rPr lang="en-US"/>
              <a:t>Click to edit Master title style</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16506"/>
          <a:stretch/>
        </p:blipFill>
        <p:spPr>
          <a:xfrm>
            <a:off x="8060129" y="1469037"/>
            <a:ext cx="4128695" cy="494488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5" y="6437214"/>
            <a:ext cx="713722" cy="194515"/>
          </a:xfrm>
          <a:prstGeom prst="rect">
            <a:avLst/>
          </a:prstGeom>
        </p:spPr>
      </p:pic>
      <p:sp>
        <p:nvSpPr>
          <p:cNvPr id="10" name="Slide Number Placeholder 5"/>
          <p:cNvSpPr txBox="1">
            <a:spLocks/>
          </p:cNvSpPr>
          <p:nvPr/>
        </p:nvSpPr>
        <p:spPr>
          <a:xfrm>
            <a:off x="11349350" y="6380671"/>
            <a:ext cx="647585" cy="328599"/>
          </a:xfrm>
          <a:prstGeom prst="rect">
            <a:avLst/>
          </a:prstGeom>
        </p:spPr>
        <p:txBody>
          <a:bodyPr vert="horz" wrap="none" lIns="121856" tIns="60928" rIns="121856" bIns="60928"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249541853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name="Chapter Slide-4">
    <p:bg>
      <p:bgPr>
        <a:solidFill>
          <a:schemeClr val="accent5"/>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274120" cy="1143000"/>
          </a:xfrm>
          <a:prstGeom prst="rect">
            <a:avLst/>
          </a:prstGeom>
        </p:spPr>
        <p:txBody>
          <a:bodyPr vert="horz" lIns="91440" tIns="45720" rIns="91440" bIns="45720" rtlCol="0" anchor="ctr">
            <a:noAutofit/>
          </a:bodyPr>
          <a:lstStyle>
            <a:lvl1pPr>
              <a:defRPr sz="3999">
                <a:solidFill>
                  <a:schemeClr val="bg1"/>
                </a:solidFill>
              </a:defRPr>
            </a:lvl1pPr>
          </a:lstStyle>
          <a:p>
            <a:r>
              <a:rPr lang="en-US"/>
              <a:t>Click to edit Master title style</a:t>
            </a:r>
          </a:p>
        </p:txBody>
      </p:sp>
      <p:sp>
        <p:nvSpPr>
          <p:cNvPr id="5" name="AutoShape 1"/>
          <p:cNvSpPr>
            <a:spLocks/>
          </p:cNvSpPr>
          <p:nvPr/>
        </p:nvSpPr>
        <p:spPr bwMode="auto">
          <a:xfrm rot="19784411">
            <a:off x="4592670" y="694426"/>
            <a:ext cx="6519647" cy="6350884"/>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2700" cap="flat">
            <a:solidFill>
              <a:schemeClr val="bg1">
                <a:alpha val="30000"/>
              </a:schemeClr>
            </a:solidFill>
            <a:prstDash val="dash"/>
            <a:miter lim="800000"/>
            <a:headEnd type="none" w="med" len="med"/>
            <a:tailEnd type="none" w="med" len="med"/>
          </a:ln>
        </p:spPr>
        <p:txBody>
          <a:bodyPr lIns="0" tIns="0" rIns="0" bIns="0"/>
          <a:lstStyle/>
          <a:p>
            <a:endParaRPr lang="en-US" sz="1349"/>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5381"/>
          <a:stretch/>
        </p:blipFill>
        <p:spPr>
          <a:xfrm>
            <a:off x="7325610" y="286730"/>
            <a:ext cx="4863215" cy="5139752"/>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5" y="6437214"/>
            <a:ext cx="713722" cy="194515"/>
          </a:xfrm>
          <a:prstGeom prst="rect">
            <a:avLst/>
          </a:prstGeom>
        </p:spPr>
      </p:pic>
      <p:sp>
        <p:nvSpPr>
          <p:cNvPr id="12" name="Slide Number Placeholder 5"/>
          <p:cNvSpPr txBox="1">
            <a:spLocks/>
          </p:cNvSpPr>
          <p:nvPr/>
        </p:nvSpPr>
        <p:spPr>
          <a:xfrm>
            <a:off x="11349350" y="6380671"/>
            <a:ext cx="647585" cy="328599"/>
          </a:xfrm>
          <a:prstGeom prst="rect">
            <a:avLst/>
          </a:prstGeom>
        </p:spPr>
        <p:txBody>
          <a:bodyPr vert="horz" wrap="none" lIns="121856" tIns="60928" rIns="121856" bIns="60928"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133544915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Blank slide_Dark Backgroun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5" y="6437214"/>
            <a:ext cx="713722" cy="194515"/>
          </a:xfrm>
          <a:prstGeom prst="rect">
            <a:avLst/>
          </a:prstGeom>
        </p:spPr>
      </p:pic>
      <p:sp>
        <p:nvSpPr>
          <p:cNvPr id="3" name="Slide Number Placeholder 5"/>
          <p:cNvSpPr txBox="1">
            <a:spLocks/>
          </p:cNvSpPr>
          <p:nvPr/>
        </p:nvSpPr>
        <p:spPr>
          <a:xfrm>
            <a:off x="11349350" y="6380671"/>
            <a:ext cx="647585" cy="328599"/>
          </a:xfrm>
          <a:prstGeom prst="rect">
            <a:avLst/>
          </a:prstGeom>
        </p:spPr>
        <p:txBody>
          <a:bodyPr vert="horz" wrap="none" lIns="121856" tIns="60928" rIns="121856" bIns="60928"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2853904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with Generic Photo 3">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7"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
        <p:nvSpPr>
          <p:cNvPr id="5" name="Rectangle 4"/>
          <p:cNvSpPr/>
          <p:nvPr userDrawn="1"/>
        </p:nvSpPr>
        <p:spPr>
          <a:xfrm>
            <a:off x="201706" y="6387353"/>
            <a:ext cx="739588" cy="323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D8724-F639-45CC-9C69-533AAAA5D4E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C1116458-AF15-4F7E-9AFA-CEF1D7BAD243}"/>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650F89-7B7B-49D7-B05E-D7F24A11D011}"/>
              </a:ext>
            </a:extLst>
          </p:cNvPr>
          <p:cNvSpPr>
            <a:spLocks noGrp="1"/>
          </p:cNvSpPr>
          <p:nvPr>
            <p:ph type="dt" sz="half" idx="10"/>
          </p:nvPr>
        </p:nvSpPr>
        <p:spPr/>
        <p:txBody>
          <a:bodyPr/>
          <a:lstStyle/>
          <a:p>
            <a:fld id="{7A1C938B-5FF8-49B7-91C0-112938547607}" type="datetimeFigureOut">
              <a:rPr lang="en-US" smtClean="0"/>
              <a:t>10/27/2022</a:t>
            </a:fld>
            <a:endParaRPr lang="en-US"/>
          </a:p>
        </p:txBody>
      </p:sp>
      <p:sp>
        <p:nvSpPr>
          <p:cNvPr id="5" name="Footer Placeholder 4">
            <a:extLst>
              <a:ext uri="{FF2B5EF4-FFF2-40B4-BE49-F238E27FC236}">
                <a16:creationId xmlns:a16="http://schemas.microsoft.com/office/drawing/2014/main" id="{3C14C435-DC45-49C3-AFA7-793498D098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763797-6420-4E10-ABE9-769A0DF6DF02}"/>
              </a:ext>
            </a:extLst>
          </p:cNvPr>
          <p:cNvSpPr>
            <a:spLocks noGrp="1"/>
          </p:cNvSpPr>
          <p:nvPr>
            <p:ph type="sldNum" sz="quarter" idx="12"/>
          </p:nvPr>
        </p:nvSpPr>
        <p:spPr/>
        <p:txBody>
          <a:bodyPr/>
          <a:lstStyle/>
          <a:p>
            <a:fld id="{E70B4B54-B08B-4ADA-8760-159D8295BA0C}" type="slidenum">
              <a:rPr lang="en-US" smtClean="0"/>
              <a:t>‹#›</a:t>
            </a:fld>
            <a:endParaRPr lang="en-US"/>
          </a:p>
        </p:txBody>
      </p:sp>
    </p:spTree>
    <p:extLst>
      <p:ext uri="{BB962C8B-B14F-4D97-AF65-F5344CB8AC3E}">
        <p14:creationId xmlns:p14="http://schemas.microsoft.com/office/powerpoint/2010/main" val="2466769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itle Slide - No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10076" y="2352902"/>
            <a:ext cx="5864891" cy="1421928"/>
          </a:xfrm>
          <a:prstGeom prst="rect">
            <a:avLst/>
          </a:prstGeom>
          <a:noFill/>
          <a:ln>
            <a:noFill/>
          </a:ln>
        </p:spPr>
        <p:txBody>
          <a:bodyPr wrap="square" rtlCol="0">
            <a:spAutoFit/>
          </a:bodyPr>
          <a:lstStyle>
            <a:lvl1pPr marL="0" indent="0">
              <a:buNone/>
              <a:defRPr lang="en-GB" sz="4799" b="0" i="0" baseline="0" dirty="0">
                <a:solidFill>
                  <a:srgbClr val="2D485F"/>
                </a:solidFill>
                <a:latin typeface="Lato Light"/>
                <a:cs typeface="Lato Light"/>
              </a:defRPr>
            </a:lvl1pPr>
          </a:lstStyle>
          <a:p>
            <a:pPr marL="0" lvl="0"/>
            <a:r>
              <a:rPr lang="en-US"/>
              <a:t>Click to insert title (</a:t>
            </a:r>
            <a:r>
              <a:rPr lang="en-US" err="1"/>
              <a:t>Lato</a:t>
            </a:r>
            <a:r>
              <a:rPr lang="en-US"/>
              <a:t> Light  28pt)</a:t>
            </a:r>
            <a:endParaRPr lang="en-GB"/>
          </a:p>
        </p:txBody>
      </p:sp>
      <p:sp>
        <p:nvSpPr>
          <p:cNvPr id="45" name="Text Placeholder 2"/>
          <p:cNvSpPr>
            <a:spLocks noGrp="1"/>
          </p:cNvSpPr>
          <p:nvPr>
            <p:ph type="body" sz="quarter" idx="11" hasCustomPrompt="1"/>
          </p:nvPr>
        </p:nvSpPr>
        <p:spPr>
          <a:xfrm>
            <a:off x="310076" y="3914384"/>
            <a:ext cx="4980004" cy="1012023"/>
          </a:xfrm>
          <a:prstGeom prst="rect">
            <a:avLst/>
          </a:prstGeom>
          <a:noFill/>
          <a:ln>
            <a:noFill/>
          </a:ln>
        </p:spPr>
        <p:txBody>
          <a:bodyPr wrap="square" rtlCol="0">
            <a:noAutofit/>
          </a:bodyPr>
          <a:lstStyle>
            <a:lvl1pPr marL="0" indent="0" algn="l">
              <a:buNone/>
              <a:defRPr lang="en-GB" sz="2132" b="1" baseline="0" dirty="0">
                <a:solidFill>
                  <a:schemeClr val="bg1">
                    <a:lumMod val="50000"/>
                  </a:schemeClr>
                </a:solidFill>
                <a:latin typeface="Lato Light"/>
                <a:cs typeface="Lato Light"/>
              </a:defRPr>
            </a:lvl1pPr>
          </a:lstStyle>
          <a:p>
            <a:pPr marL="0" lvl="0"/>
            <a:r>
              <a:rPr lang="en-US"/>
              <a:t>Click to insert subtitle / speaker name (</a:t>
            </a:r>
            <a:r>
              <a:rPr lang="en-US" err="1"/>
              <a:t>Lato</a:t>
            </a:r>
            <a:r>
              <a:rPr lang="en-US"/>
              <a:t> Light 20pt)</a:t>
            </a:r>
            <a:endParaRPr lang="en-GB"/>
          </a:p>
        </p:txBody>
      </p:sp>
    </p:spTree>
    <p:extLst>
      <p:ext uri="{BB962C8B-B14F-4D97-AF65-F5344CB8AC3E}">
        <p14:creationId xmlns:p14="http://schemas.microsoft.com/office/powerpoint/2010/main" val="3613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Content Slide for Graphics and Charts">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26506" y="-1"/>
            <a:ext cx="3657600" cy="1520699"/>
          </a:xfrm>
          <a:prstGeom prst="rect">
            <a:avLst/>
          </a:prstGeom>
        </p:spPr>
      </p:pic>
      <p:sp>
        <p:nvSpPr>
          <p:cNvPr id="3" name="Title Placeholder 2"/>
          <p:cNvSpPr>
            <a:spLocks noGrp="1"/>
          </p:cNvSpPr>
          <p:nvPr>
            <p:ph type="title"/>
          </p:nvPr>
        </p:nvSpPr>
        <p:spPr>
          <a:xfrm>
            <a:off x="609442" y="377699"/>
            <a:ext cx="10969943" cy="1143000"/>
          </a:xfrm>
          <a:prstGeom prst="rect">
            <a:avLst/>
          </a:prstGeom>
        </p:spPr>
        <p:txBody>
          <a:bodyPr vert="horz" lIns="91440" tIns="45720" rIns="91440" bIns="45720" rtlCol="0" anchor="ctr">
            <a:normAutofit/>
          </a:bodyPr>
          <a:lstStyle>
            <a:lvl1pPr>
              <a:defRPr sz="3999"/>
            </a:lvl1pPr>
          </a:lstStyle>
          <a:p>
            <a:r>
              <a:rPr lang="en-US"/>
              <a:t>Click to edit Master title style</a:t>
            </a:r>
          </a:p>
        </p:txBody>
      </p:sp>
      <p:sp>
        <p:nvSpPr>
          <p:cNvPr id="4" name="Oval 3"/>
          <p:cNvSpPr/>
          <p:nvPr/>
        </p:nvSpPr>
        <p:spPr>
          <a:xfrm>
            <a:off x="-257430" y="655321"/>
            <a:ext cx="514859" cy="5148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5" name="Text Placeholder 3"/>
          <p:cNvSpPr>
            <a:spLocks noGrp="1"/>
          </p:cNvSpPr>
          <p:nvPr>
            <p:ph idx="1"/>
          </p:nvPr>
        </p:nvSpPr>
        <p:spPr>
          <a:xfrm>
            <a:off x="609442" y="1743635"/>
            <a:ext cx="10969943" cy="4525433"/>
          </a:xfrm>
          <a:prstGeom prst="rect">
            <a:avLst/>
          </a:prstGeom>
        </p:spPr>
        <p:txBody>
          <a:bodyPr vert="horz" lIns="91440" tIns="45720" rIns="91440" bIns="45720" rtlCol="0">
            <a:normAutofit/>
          </a:bodyPr>
          <a:lstStyle>
            <a:lvl1pPr>
              <a:defRPr sz="2399"/>
            </a:lvl1pPr>
            <a:lvl2pPr>
              <a:defRPr sz="1999"/>
            </a:lvl2pPr>
            <a:lvl3pPr>
              <a:defRPr sz="1799"/>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09333" y="0"/>
            <a:ext cx="2879493" cy="2267392"/>
          </a:xfrm>
          <a:prstGeom prst="rect">
            <a:avLst/>
          </a:prstGeom>
        </p:spPr>
      </p:pic>
    </p:spTree>
    <p:extLst>
      <p:ext uri="{BB962C8B-B14F-4D97-AF65-F5344CB8AC3E}">
        <p14:creationId xmlns:p14="http://schemas.microsoft.com/office/powerpoint/2010/main" val="29989110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2_Content Slide for Graphics and Charts">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26506" y="-1"/>
            <a:ext cx="3657600" cy="1520699"/>
          </a:xfrm>
          <a:prstGeom prst="rect">
            <a:avLst/>
          </a:prstGeom>
        </p:spPr>
      </p:pic>
      <p:sp>
        <p:nvSpPr>
          <p:cNvPr id="3" name="Title Placeholder 2"/>
          <p:cNvSpPr>
            <a:spLocks noGrp="1"/>
          </p:cNvSpPr>
          <p:nvPr>
            <p:ph type="title"/>
          </p:nvPr>
        </p:nvSpPr>
        <p:spPr>
          <a:xfrm>
            <a:off x="609442" y="377699"/>
            <a:ext cx="10969943" cy="1143000"/>
          </a:xfrm>
          <a:prstGeom prst="rect">
            <a:avLst/>
          </a:prstGeom>
        </p:spPr>
        <p:txBody>
          <a:bodyPr vert="horz" lIns="91440" tIns="45720" rIns="91440" bIns="45720" rtlCol="0" anchor="ctr">
            <a:normAutofit/>
          </a:bodyPr>
          <a:lstStyle>
            <a:lvl1pPr>
              <a:defRPr sz="3999"/>
            </a:lvl1pPr>
          </a:lstStyle>
          <a:p>
            <a:r>
              <a:rPr lang="en-US"/>
              <a:t>Click to edit Master title style</a:t>
            </a:r>
          </a:p>
        </p:txBody>
      </p:sp>
      <p:sp>
        <p:nvSpPr>
          <p:cNvPr id="4" name="Oval 3"/>
          <p:cNvSpPr/>
          <p:nvPr/>
        </p:nvSpPr>
        <p:spPr>
          <a:xfrm>
            <a:off x="-257430" y="655321"/>
            <a:ext cx="514859" cy="5148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5" name="Text Placeholder 3"/>
          <p:cNvSpPr>
            <a:spLocks noGrp="1"/>
          </p:cNvSpPr>
          <p:nvPr>
            <p:ph idx="1"/>
          </p:nvPr>
        </p:nvSpPr>
        <p:spPr>
          <a:xfrm>
            <a:off x="609442" y="1743635"/>
            <a:ext cx="10969943" cy="4525433"/>
          </a:xfrm>
          <a:prstGeom prst="rect">
            <a:avLst/>
          </a:prstGeom>
        </p:spPr>
        <p:txBody>
          <a:bodyPr vert="horz" lIns="91440" tIns="45720" rIns="91440" bIns="45720" rtlCol="0">
            <a:normAutofit/>
          </a:bodyPr>
          <a:lstStyle>
            <a:lvl1pPr>
              <a:defRPr sz="2399"/>
            </a:lvl1pPr>
            <a:lvl2pPr>
              <a:defRPr sz="1999"/>
            </a:lvl2pPr>
            <a:lvl3pPr>
              <a:defRPr sz="1799"/>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09333" y="0"/>
            <a:ext cx="2879493" cy="2267392"/>
          </a:xfrm>
          <a:prstGeom prst="rect">
            <a:avLst/>
          </a:prstGeom>
        </p:spPr>
      </p:pic>
    </p:spTree>
    <p:extLst>
      <p:ext uri="{BB962C8B-B14F-4D97-AF65-F5344CB8AC3E}">
        <p14:creationId xmlns:p14="http://schemas.microsoft.com/office/powerpoint/2010/main" val="36157846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ver Slide - with Generic Photo">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9"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4965790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ver Slide  - with Generic Photo 2">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ver Slide  - with Generic Photo 3">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7"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
        <p:nvSpPr>
          <p:cNvPr id="5" name="Rectangle 4"/>
          <p:cNvSpPr/>
          <p:nvPr/>
        </p:nvSpPr>
        <p:spPr>
          <a:xfrm>
            <a:off x="201706" y="6387353"/>
            <a:ext cx="739588" cy="323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ver Slide  - with Generic Photo 4">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ver Slide  - For Internal Use Only">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Slide- general">
    <p:bg>
      <p:bgRef idx="1001">
        <a:schemeClr val="bg1"/>
      </p:bgRef>
    </p:bg>
    <p:spTree>
      <p:nvGrpSpPr>
        <p:cNvPr id="1" name=""/>
        <p:cNvGrpSpPr/>
        <p:nvPr/>
      </p:nvGrpSpPr>
      <p:grpSpPr>
        <a:xfrm>
          <a:off x="0" y="0"/>
          <a:ext cx="0" cy="0"/>
          <a:chOff x="0" y="0"/>
          <a:chExt cx="0" cy="0"/>
        </a:xfrm>
      </p:grpSpPr>
      <p:sp>
        <p:nvSpPr>
          <p:cNvPr id="9" name="Title Placeholder 2"/>
          <p:cNvSpPr>
            <a:spLocks noGrp="1"/>
          </p:cNvSpPr>
          <p:nvPr>
            <p:ph type="title"/>
          </p:nvPr>
        </p:nvSpPr>
        <p:spPr>
          <a:xfrm>
            <a:off x="609441" y="377699"/>
            <a:ext cx="10969943" cy="1143000"/>
          </a:xfrm>
          <a:prstGeom prst="rect">
            <a:avLst/>
          </a:prstGeom>
        </p:spPr>
        <p:txBody>
          <a:bodyPr vert="horz" lIns="91440" tIns="45720" rIns="91440" bIns="45720" rtlCol="0" anchor="ctr">
            <a:normAutofit/>
          </a:bodyPr>
          <a:lstStyle>
            <a:lvl1pPr>
              <a:defRPr sz="4000"/>
            </a:lvl1pPr>
          </a:lstStyle>
          <a:p>
            <a:r>
              <a:rPr lang="en-US"/>
              <a:t>Click to edit Master title style</a:t>
            </a:r>
          </a:p>
        </p:txBody>
      </p:sp>
      <p:sp>
        <p:nvSpPr>
          <p:cNvPr id="10" name="Text Placeholder 3"/>
          <p:cNvSpPr>
            <a:spLocks noGrp="1"/>
          </p:cNvSpPr>
          <p:nvPr>
            <p:ph idx="1"/>
          </p:nvPr>
        </p:nvSpPr>
        <p:spPr>
          <a:xfrm>
            <a:off x="609441" y="1743635"/>
            <a:ext cx="10969943" cy="4525433"/>
          </a:xfrm>
          <a:prstGeom prst="rect">
            <a:avLst/>
          </a:prstGeom>
        </p:spPr>
        <p:txBody>
          <a:bodyPr vert="horz" lIns="91440" tIns="45720" rIns="91440" bIns="45720" rtlCol="0">
            <a:normAutofit/>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val 3"/>
          <p:cNvSpPr/>
          <p:nvPr/>
        </p:nvSpPr>
        <p:spPr>
          <a:xfrm>
            <a:off x="-257430" y="655319"/>
            <a:ext cx="514859" cy="5148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35270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 with Generic Photo 4">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2" cy="6858000"/>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Slide for Graphics and Charts">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26505" y="-1"/>
            <a:ext cx="3657600" cy="1520699"/>
          </a:xfrm>
          <a:prstGeom prst="rect">
            <a:avLst/>
          </a:prstGeom>
        </p:spPr>
      </p:pic>
      <p:sp>
        <p:nvSpPr>
          <p:cNvPr id="3" name="Title Placeholder 2"/>
          <p:cNvSpPr>
            <a:spLocks noGrp="1"/>
          </p:cNvSpPr>
          <p:nvPr>
            <p:ph type="title"/>
          </p:nvPr>
        </p:nvSpPr>
        <p:spPr>
          <a:xfrm>
            <a:off x="609441" y="377699"/>
            <a:ext cx="10969943" cy="1143000"/>
          </a:xfrm>
          <a:prstGeom prst="rect">
            <a:avLst/>
          </a:prstGeom>
        </p:spPr>
        <p:txBody>
          <a:bodyPr vert="horz" lIns="91440" tIns="45720" rIns="91440" bIns="45720" rtlCol="0" anchor="ctr">
            <a:normAutofit/>
          </a:bodyPr>
          <a:lstStyle>
            <a:lvl1pPr>
              <a:defRPr sz="4000"/>
            </a:lvl1pPr>
          </a:lstStyle>
          <a:p>
            <a:r>
              <a:rPr lang="en-US"/>
              <a:t>Click to edit Master title style</a:t>
            </a:r>
          </a:p>
        </p:txBody>
      </p:sp>
      <p:sp>
        <p:nvSpPr>
          <p:cNvPr id="4" name="Oval 3"/>
          <p:cNvSpPr/>
          <p:nvPr/>
        </p:nvSpPr>
        <p:spPr>
          <a:xfrm>
            <a:off x="-257430" y="655319"/>
            <a:ext cx="514859" cy="5148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p:cNvSpPr>
            <a:spLocks noGrp="1"/>
          </p:cNvSpPr>
          <p:nvPr>
            <p:ph idx="1"/>
          </p:nvPr>
        </p:nvSpPr>
        <p:spPr>
          <a:xfrm>
            <a:off x="609441" y="1743635"/>
            <a:ext cx="10969943" cy="4525433"/>
          </a:xfrm>
          <a:prstGeom prst="rect">
            <a:avLst/>
          </a:prstGeom>
        </p:spPr>
        <p:txBody>
          <a:bodyPr vert="horz" lIns="91440" tIns="45720" rIns="91440" bIns="45720" rtlCol="0">
            <a:normAutofit/>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09332" y="0"/>
            <a:ext cx="2879493" cy="2267392"/>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1_Chapter Slide-1">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1" y="0"/>
            <a:ext cx="12188825" cy="6856213"/>
          </a:xfrm>
          <a:prstGeom prst="rect">
            <a:avLst/>
          </a:prstGeom>
        </p:spPr>
      </p:pic>
      <p:sp>
        <p:nvSpPr>
          <p:cNvPr id="7" name="Title Placeholder 2"/>
          <p:cNvSpPr>
            <a:spLocks noGrp="1"/>
          </p:cNvSpPr>
          <p:nvPr>
            <p:ph type="title"/>
          </p:nvPr>
        </p:nvSpPr>
        <p:spPr>
          <a:xfrm>
            <a:off x="901709" y="2856606"/>
            <a:ext cx="5128977"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08364" y="888658"/>
            <a:ext cx="5140985" cy="5078896"/>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1_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049148"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93737" y="0"/>
            <a:ext cx="4895088" cy="6858000"/>
          </a:xfrm>
          <a:prstGeom prst="rect">
            <a:avLst/>
          </a:prstGeom>
        </p:spPr>
      </p:pic>
      <p:pic>
        <p:nvPicPr>
          <p:cNvPr id="7" name="Picture 6"/>
          <p:cNvPicPr>
            <a:picLocks noChangeAspect="1"/>
          </p:cNvPicPr>
          <p:nvPr/>
        </p:nvPicPr>
        <p:blipFill>
          <a:blip r:embed="rId4" cstate="email">
            <a:alphaModFix amt="60000"/>
            <a:extLst>
              <a:ext uri="{28A0092B-C50C-407E-A947-70E740481C1C}">
                <a14:useLocalDpi xmlns:a14="http://schemas.microsoft.com/office/drawing/2010/main"/>
              </a:ext>
            </a:extLst>
          </a:blip>
          <a:stretch>
            <a:fillRect/>
          </a:stretch>
        </p:blipFill>
        <p:spPr>
          <a:xfrm>
            <a:off x="5366294" y="4728946"/>
            <a:ext cx="4788254" cy="4881160"/>
          </a:xfrm>
          <a:prstGeom prst="rect">
            <a:avLst/>
          </a:prstGeom>
        </p:spPr>
      </p:pic>
      <p:pic>
        <p:nvPicPr>
          <p:cNvPr id="13" name="Picture 1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280070" y="5486400"/>
            <a:ext cx="3657600" cy="13716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1_Chapter Slide-3">
    <p:bg>
      <p:bgPr>
        <a:solidFill>
          <a:schemeClr val="accent4"/>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21018" y="0"/>
            <a:ext cx="6467808" cy="6858000"/>
          </a:xfrm>
          <a:prstGeom prst="rect">
            <a:avLst/>
          </a:prstGeom>
        </p:spPr>
      </p:pic>
      <p:sp>
        <p:nvSpPr>
          <p:cNvPr id="4" name="Title Placeholder 2"/>
          <p:cNvSpPr>
            <a:spLocks noGrp="1"/>
          </p:cNvSpPr>
          <p:nvPr>
            <p:ph type="title"/>
          </p:nvPr>
        </p:nvSpPr>
        <p:spPr>
          <a:xfrm>
            <a:off x="901709" y="2856606"/>
            <a:ext cx="5441034"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294256" y="-1788"/>
            <a:ext cx="3657600" cy="27432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1_Chapter Slide-4">
    <p:bg>
      <p:bgPr>
        <a:solidFill>
          <a:schemeClr val="accent5"/>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274120"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sp>
        <p:nvSpPr>
          <p:cNvPr id="5" name="AutoShape 1"/>
          <p:cNvSpPr>
            <a:spLocks/>
          </p:cNvSpPr>
          <p:nvPr/>
        </p:nvSpPr>
        <p:spPr bwMode="auto">
          <a:xfrm rot="20969775">
            <a:off x="-2811984" y="-929196"/>
            <a:ext cx="6519647" cy="6350884"/>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2700" cap="flat">
            <a:solidFill>
              <a:schemeClr val="bg1">
                <a:alpha val="30000"/>
              </a:schemeClr>
            </a:solidFill>
            <a:prstDash val="dash"/>
            <a:miter lim="800000"/>
            <a:headEnd type="none" w="med" len="med"/>
            <a:tailEnd type="none" w="med" len="med"/>
          </a:ln>
        </p:spPr>
        <p:txBody>
          <a:bodyPr lIns="0" tIns="0" rIns="0" bIns="0"/>
          <a:lstStyle/>
          <a:p>
            <a:endParaRPr lang="en-US" sz="1349"/>
          </a:p>
        </p:txBody>
      </p:sp>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2"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95878" y="971643"/>
            <a:ext cx="4392947" cy="49911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2_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049148"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717413" y="165621"/>
            <a:ext cx="4471412" cy="627159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13376" y="4512365"/>
            <a:ext cx="3127513" cy="2345635"/>
          </a:xfrm>
          <a:prstGeom prst="rect">
            <a:avLst/>
          </a:prstGeom>
        </p:spPr>
      </p:pic>
      <p:pic>
        <p:nvPicPr>
          <p:cNvPr id="11" name="Picture 10"/>
          <p:cNvPicPr>
            <a:picLocks noChangeAspect="1"/>
          </p:cNvPicPr>
          <p:nvPr/>
        </p:nvPicPr>
        <p:blipFill>
          <a:blip r:embed="rId5" cstate="email">
            <a:alphaModFix amt="60000"/>
            <a:extLst>
              <a:ext uri="{28A0092B-C50C-407E-A947-70E740481C1C}">
                <a14:useLocalDpi xmlns:a14="http://schemas.microsoft.com/office/drawing/2010/main"/>
              </a:ext>
            </a:extLst>
          </a:blip>
          <a:stretch>
            <a:fillRect/>
          </a:stretch>
        </p:blipFill>
        <p:spPr>
          <a:xfrm>
            <a:off x="2325122" y="804022"/>
            <a:ext cx="4788254" cy="488116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cSld name="Chapter Slide-1">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7" name="Title Placeholder 2"/>
          <p:cNvSpPr>
            <a:spLocks noGrp="1"/>
          </p:cNvSpPr>
          <p:nvPr>
            <p:ph type="title"/>
          </p:nvPr>
        </p:nvSpPr>
        <p:spPr>
          <a:xfrm>
            <a:off x="901709" y="2856606"/>
            <a:ext cx="5128977"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83821391"/>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cSld name="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049148"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99380" y="0"/>
            <a:ext cx="6989445" cy="4251066"/>
          </a:xfrm>
          <a:prstGeom prst="rect">
            <a:avLst/>
          </a:prstGeom>
        </p:spPr>
      </p:pic>
      <p:pic>
        <p:nvPicPr>
          <p:cNvPr id="7" name="Picture 6"/>
          <p:cNvPicPr>
            <a:picLocks noChangeAspect="1"/>
          </p:cNvPicPr>
          <p:nvPr/>
        </p:nvPicPr>
        <p:blipFill>
          <a:blip r:embed="rId3" cstate="email">
            <a:alphaModFix amt="60000"/>
            <a:extLst>
              <a:ext uri="{28A0092B-C50C-407E-A947-70E740481C1C}">
                <a14:useLocalDpi xmlns:a14="http://schemas.microsoft.com/office/drawing/2010/main"/>
              </a:ext>
            </a:extLst>
          </a:blip>
          <a:stretch>
            <a:fillRect/>
          </a:stretch>
        </p:blipFill>
        <p:spPr>
          <a:xfrm>
            <a:off x="6120674" y="987526"/>
            <a:ext cx="4788254" cy="4881160"/>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45454839"/>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cSld name="Chapter Slide-3">
    <p:bg>
      <p:bgPr>
        <a:solidFill>
          <a:schemeClr val="accent4"/>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4" name="Title Placeholder 2"/>
          <p:cNvSpPr>
            <a:spLocks noGrp="1"/>
          </p:cNvSpPr>
          <p:nvPr>
            <p:ph type="title"/>
          </p:nvPr>
        </p:nvSpPr>
        <p:spPr>
          <a:xfrm>
            <a:off x="901709" y="2856606"/>
            <a:ext cx="5441034"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60129" y="1469035"/>
            <a:ext cx="4128695" cy="4944881"/>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175000482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cSld name="Chapter Slide-4">
    <p:bg>
      <p:bgPr>
        <a:solidFill>
          <a:schemeClr val="accent5"/>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274120"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sp>
        <p:nvSpPr>
          <p:cNvPr id="5" name="AutoShape 1"/>
          <p:cNvSpPr>
            <a:spLocks/>
          </p:cNvSpPr>
          <p:nvPr/>
        </p:nvSpPr>
        <p:spPr bwMode="auto">
          <a:xfrm rot="19784411">
            <a:off x="4592669" y="694426"/>
            <a:ext cx="6519647" cy="6350884"/>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2700" cap="flat">
            <a:solidFill>
              <a:schemeClr val="bg1">
                <a:alpha val="30000"/>
              </a:schemeClr>
            </a:solidFill>
            <a:prstDash val="dash"/>
            <a:miter lim="800000"/>
            <a:headEnd type="none" w="med" len="med"/>
            <a:tailEnd type="none" w="med" len="med"/>
          </a:ln>
        </p:spPr>
        <p:txBody>
          <a:bodyPr lIns="0" tIns="0" rIns="0" bIns="0"/>
          <a:lstStyle/>
          <a:p>
            <a:endParaRPr lang="en-US" sz="1349"/>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25609" y="286730"/>
            <a:ext cx="4863215" cy="5139752"/>
          </a:xfrm>
          <a:prstGeom prst="rect">
            <a:avLst/>
          </a:prstGeom>
        </p:spPr>
      </p:pic>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2"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extLst>
      <p:ext uri="{BB962C8B-B14F-4D97-AF65-F5344CB8AC3E}">
        <p14:creationId xmlns:p14="http://schemas.microsoft.com/office/powerpoint/2010/main" val="40472998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 For Internal Use Only">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88825" cy="6856213"/>
          </a:xfrm>
          <a:prstGeom prst="rect">
            <a:avLst/>
          </a:prstGeom>
        </p:spPr>
      </p:pic>
      <p:sp>
        <p:nvSpPr>
          <p:cNvPr id="3" name="Text Placeholder 2"/>
          <p:cNvSpPr>
            <a:spLocks noGrp="1"/>
          </p:cNvSpPr>
          <p:nvPr>
            <p:ph type="body" sz="quarter" idx="10"/>
          </p:nvPr>
        </p:nvSpPr>
        <p:spPr>
          <a:xfrm>
            <a:off x="310075" y="1534155"/>
            <a:ext cx="9440986" cy="1716880"/>
          </a:xfrm>
          <a:prstGeom prst="rect">
            <a:avLst/>
          </a:prstGeom>
          <a:noFill/>
          <a:ln>
            <a:noFill/>
          </a:ln>
        </p:spPr>
        <p:txBody>
          <a:bodyPr wrap="square" rtlCol="0">
            <a:spAutoFit/>
          </a:bodyPr>
          <a:lstStyle>
            <a:lvl1pPr marL="0" indent="0">
              <a:buNone/>
              <a:defRPr lang="en-GB" sz="5865" b="0" i="0" baseline="0" dirty="0">
                <a:solidFill>
                  <a:schemeClr val="accent1"/>
                </a:solidFill>
                <a:latin typeface="+mj-lt"/>
                <a:ea typeface="Calibri Light" charset="0"/>
                <a:cs typeface="Calibri Light" charset="0"/>
              </a:defRPr>
            </a:lvl1pPr>
          </a:lstStyle>
          <a:p>
            <a:pPr marL="0" lvl="0"/>
            <a:r>
              <a:rPr lang="en-US"/>
              <a:t>Click to edit Master text styles</a:t>
            </a:r>
          </a:p>
        </p:txBody>
      </p:sp>
      <p:sp>
        <p:nvSpPr>
          <p:cNvPr id="45" name="Text Placeholder 2"/>
          <p:cNvSpPr>
            <a:spLocks noGrp="1"/>
          </p:cNvSpPr>
          <p:nvPr>
            <p:ph type="body" sz="quarter" idx="11"/>
          </p:nvPr>
        </p:nvSpPr>
        <p:spPr>
          <a:xfrm>
            <a:off x="310075" y="3467343"/>
            <a:ext cx="9440987" cy="1012023"/>
          </a:xfrm>
          <a:prstGeom prst="rect">
            <a:avLst/>
          </a:prstGeom>
          <a:noFill/>
          <a:ln>
            <a:noFill/>
          </a:ln>
        </p:spPr>
        <p:txBody>
          <a:bodyPr wrap="square" rtlCol="0">
            <a:noAutofit/>
          </a:bodyPr>
          <a:lstStyle>
            <a:lvl1pPr marL="0" indent="0" algn="l">
              <a:buNone/>
              <a:defRPr lang="en-GB" sz="1800" b="1" i="0" baseline="0" dirty="0">
                <a:solidFill>
                  <a:schemeClr val="accent1"/>
                </a:solidFill>
                <a:latin typeface="+mn-lt"/>
                <a:ea typeface="Calibri Light" charset="0"/>
                <a:cs typeface="Calibri Light" charset="0"/>
              </a:defRPr>
            </a:lvl1pPr>
          </a:lstStyle>
          <a:p>
            <a:pPr marL="0" lvl="0"/>
            <a:r>
              <a:rPr lang="en-US"/>
              <a:t>Click to edit Master text styles</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9019" y="554840"/>
            <a:ext cx="1706441" cy="465068"/>
          </a:xfrm>
          <a:prstGeom prst="rect">
            <a:avLst/>
          </a:prstGeom>
        </p:spPr>
      </p:pic>
      <p:sp>
        <p:nvSpPr>
          <p:cNvPr id="8" name="Text Placeholder 8"/>
          <p:cNvSpPr>
            <a:spLocks noGrp="1"/>
          </p:cNvSpPr>
          <p:nvPr>
            <p:ph type="body" sz="quarter" idx="12"/>
          </p:nvPr>
        </p:nvSpPr>
        <p:spPr>
          <a:xfrm>
            <a:off x="310075" y="5449753"/>
            <a:ext cx="3882097" cy="436073"/>
          </a:xfrm>
        </p:spPr>
        <p:txBody>
          <a:bodyPr>
            <a:normAutofit/>
          </a:bodyPr>
          <a:lstStyle>
            <a:lvl1pPr marL="0" indent="0">
              <a:buNone/>
              <a:defRPr sz="1800" b="1">
                <a:solidFill>
                  <a:schemeClr val="accent1"/>
                </a:solidFill>
              </a:defRPr>
            </a:lvl1pPr>
            <a:lvl2pPr marL="609447" indent="0">
              <a:buNone/>
              <a:defRPr b="1">
                <a:solidFill>
                  <a:schemeClr val="accent1"/>
                </a:solidFill>
              </a:defRPr>
            </a:lvl2pPr>
            <a:lvl3pPr marL="1218895" indent="0">
              <a:buNone/>
              <a:defRPr b="1">
                <a:solidFill>
                  <a:schemeClr val="accent1"/>
                </a:solidFill>
              </a:defRPr>
            </a:lvl3pPr>
            <a:lvl4pPr marL="1828343" indent="0">
              <a:buNone/>
              <a:defRPr b="1">
                <a:solidFill>
                  <a:schemeClr val="accent1"/>
                </a:solidFill>
              </a:defRPr>
            </a:lvl4pPr>
            <a:lvl5pPr marL="2437790" indent="0">
              <a:buNone/>
              <a:defRPr b="1">
                <a:solidFill>
                  <a:schemeClr val="accent1"/>
                </a:solidFill>
              </a:defRPr>
            </a:lvl5pPr>
          </a:lstStyle>
          <a:p>
            <a:pPr lvl="0"/>
            <a:r>
              <a:rPr lang="en-US"/>
              <a:t>Click to edit Master text styles</a:t>
            </a:r>
          </a:p>
        </p:txBody>
      </p:sp>
    </p:spTree>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Blank slide_ Light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000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reserve="1">
  <p:cSld name="Blank slide_Dark Backgroun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3"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general">
    <p:bg>
      <p:bgRef idx="1001">
        <a:schemeClr val="bg1"/>
      </p:bgRef>
    </p:bg>
    <p:spTree>
      <p:nvGrpSpPr>
        <p:cNvPr id="1" name=""/>
        <p:cNvGrpSpPr/>
        <p:nvPr/>
      </p:nvGrpSpPr>
      <p:grpSpPr>
        <a:xfrm>
          <a:off x="0" y="0"/>
          <a:ext cx="0" cy="0"/>
          <a:chOff x="0" y="0"/>
          <a:chExt cx="0" cy="0"/>
        </a:xfrm>
      </p:grpSpPr>
      <p:sp>
        <p:nvSpPr>
          <p:cNvPr id="9" name="Title Placeholder 2"/>
          <p:cNvSpPr>
            <a:spLocks noGrp="1"/>
          </p:cNvSpPr>
          <p:nvPr>
            <p:ph type="title"/>
          </p:nvPr>
        </p:nvSpPr>
        <p:spPr>
          <a:xfrm>
            <a:off x="609441" y="377699"/>
            <a:ext cx="10969943" cy="1143000"/>
          </a:xfrm>
          <a:prstGeom prst="rect">
            <a:avLst/>
          </a:prstGeom>
        </p:spPr>
        <p:txBody>
          <a:bodyPr vert="horz" lIns="91440" tIns="45720" rIns="91440" bIns="45720" rtlCol="0" anchor="ctr">
            <a:normAutofit/>
          </a:bodyPr>
          <a:lstStyle>
            <a:lvl1pPr>
              <a:defRPr sz="4000"/>
            </a:lvl1pPr>
          </a:lstStyle>
          <a:p>
            <a:r>
              <a:rPr lang="en-US"/>
              <a:t>Click to edit Master title style</a:t>
            </a:r>
          </a:p>
        </p:txBody>
      </p:sp>
      <p:sp>
        <p:nvSpPr>
          <p:cNvPr id="10" name="Text Placeholder 3"/>
          <p:cNvSpPr>
            <a:spLocks noGrp="1"/>
          </p:cNvSpPr>
          <p:nvPr>
            <p:ph idx="1"/>
          </p:nvPr>
        </p:nvSpPr>
        <p:spPr>
          <a:xfrm>
            <a:off x="609441" y="1743635"/>
            <a:ext cx="10969943" cy="4525433"/>
          </a:xfrm>
          <a:prstGeom prst="rect">
            <a:avLst/>
          </a:prstGeom>
        </p:spPr>
        <p:txBody>
          <a:bodyPr vert="horz" lIns="91440" tIns="45720" rIns="91440" bIns="45720" rtlCol="0">
            <a:normAutofit/>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val 3"/>
          <p:cNvSpPr/>
          <p:nvPr userDrawn="1"/>
        </p:nvSpPr>
        <p:spPr>
          <a:xfrm>
            <a:off x="-257430" y="655319"/>
            <a:ext cx="514859" cy="5148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35270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for Graphics and Charts">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226505" y="-1"/>
            <a:ext cx="3657600" cy="1520699"/>
          </a:xfrm>
          <a:prstGeom prst="rect">
            <a:avLst/>
          </a:prstGeom>
        </p:spPr>
      </p:pic>
      <p:sp>
        <p:nvSpPr>
          <p:cNvPr id="3" name="Title Placeholder 2"/>
          <p:cNvSpPr>
            <a:spLocks noGrp="1"/>
          </p:cNvSpPr>
          <p:nvPr>
            <p:ph type="title"/>
          </p:nvPr>
        </p:nvSpPr>
        <p:spPr>
          <a:xfrm>
            <a:off x="609441" y="377699"/>
            <a:ext cx="10969943" cy="1143000"/>
          </a:xfrm>
          <a:prstGeom prst="rect">
            <a:avLst/>
          </a:prstGeom>
        </p:spPr>
        <p:txBody>
          <a:bodyPr vert="horz" lIns="91440" tIns="45720" rIns="91440" bIns="45720" rtlCol="0" anchor="ctr">
            <a:normAutofit/>
          </a:bodyPr>
          <a:lstStyle>
            <a:lvl1pPr>
              <a:defRPr sz="4000"/>
            </a:lvl1pPr>
          </a:lstStyle>
          <a:p>
            <a:r>
              <a:rPr lang="en-US"/>
              <a:t>Click to edit Master title style</a:t>
            </a:r>
          </a:p>
        </p:txBody>
      </p:sp>
      <p:sp>
        <p:nvSpPr>
          <p:cNvPr id="4" name="Oval 3"/>
          <p:cNvSpPr/>
          <p:nvPr userDrawn="1"/>
        </p:nvSpPr>
        <p:spPr>
          <a:xfrm>
            <a:off x="-257430" y="655319"/>
            <a:ext cx="514859" cy="5148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p:cNvSpPr>
            <a:spLocks noGrp="1"/>
          </p:cNvSpPr>
          <p:nvPr>
            <p:ph idx="1"/>
          </p:nvPr>
        </p:nvSpPr>
        <p:spPr>
          <a:xfrm>
            <a:off x="609441" y="1743635"/>
            <a:ext cx="10969943" cy="4525433"/>
          </a:xfrm>
          <a:prstGeom prst="rect">
            <a:avLst/>
          </a:prstGeom>
        </p:spPr>
        <p:txBody>
          <a:bodyPr vert="horz" lIns="91440" tIns="45720" rIns="91440" bIns="45720" rtlCol="0">
            <a:normAutofit/>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309332" y="0"/>
            <a:ext cx="2879493" cy="2267392"/>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Chapter Slide-1">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1" y="0"/>
            <a:ext cx="12188825" cy="6856213"/>
          </a:xfrm>
          <a:prstGeom prst="rect">
            <a:avLst/>
          </a:prstGeom>
        </p:spPr>
      </p:pic>
      <p:sp>
        <p:nvSpPr>
          <p:cNvPr id="7" name="Title Placeholder 2"/>
          <p:cNvSpPr>
            <a:spLocks noGrp="1"/>
          </p:cNvSpPr>
          <p:nvPr>
            <p:ph type="title"/>
          </p:nvPr>
        </p:nvSpPr>
        <p:spPr>
          <a:xfrm>
            <a:off x="901709" y="2856606"/>
            <a:ext cx="5128977"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2" name="Picture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08364" y="888658"/>
            <a:ext cx="5140985" cy="5078896"/>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hapter Slide-2">
    <p:bg>
      <p:bgPr>
        <a:solidFill>
          <a:schemeClr val="accent2"/>
        </a:solidFill>
        <a:effectLst/>
      </p:bgPr>
    </p:bg>
    <p:spTree>
      <p:nvGrpSpPr>
        <p:cNvPr id="1" name=""/>
        <p:cNvGrpSpPr/>
        <p:nvPr/>
      </p:nvGrpSpPr>
      <p:grpSpPr>
        <a:xfrm>
          <a:off x="0" y="0"/>
          <a:ext cx="0" cy="0"/>
          <a:chOff x="0" y="0"/>
          <a:chExt cx="0" cy="0"/>
        </a:xfrm>
      </p:grpSpPr>
      <p:sp>
        <p:nvSpPr>
          <p:cNvPr id="4" name="Title Placeholder 2"/>
          <p:cNvSpPr>
            <a:spLocks noGrp="1"/>
          </p:cNvSpPr>
          <p:nvPr>
            <p:ph type="title"/>
          </p:nvPr>
        </p:nvSpPr>
        <p:spPr>
          <a:xfrm>
            <a:off x="901709" y="2856606"/>
            <a:ext cx="5049148" cy="1143000"/>
          </a:xfrm>
          <a:prstGeom prst="rect">
            <a:avLst/>
          </a:prstGeom>
        </p:spPr>
        <p:txBody>
          <a:bodyPr vert="horz" lIns="91440" tIns="45720" rIns="91440" bIns="45720" rtlCol="0" anchor="ctr">
            <a:noAutofit/>
          </a:bodyPr>
          <a:lstStyle>
            <a:lvl1pPr>
              <a:defRPr sz="4000">
                <a:solidFill>
                  <a:schemeClr val="bg1"/>
                </a:solidFill>
              </a:defRPr>
            </a:lvl1pPr>
          </a:lstStyle>
          <a:p>
            <a:r>
              <a:rPr lang="en-US"/>
              <a:t>Click to edit Master title style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5" y="6437212"/>
            <a:ext cx="713722" cy="194515"/>
          </a:xfrm>
          <a:prstGeom prst="rect">
            <a:avLst/>
          </a:prstGeom>
        </p:spPr>
      </p:pic>
      <p:sp>
        <p:nvSpPr>
          <p:cNvPr id="10"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bg1"/>
                </a:solidFill>
                <a:latin typeface="+mn-lt"/>
                <a:ea typeface="Source Sans Pro" charset="0"/>
                <a:cs typeface="Source Sans Pro" charset="0"/>
              </a:rPr>
              <a:pPr algn="ctr"/>
              <a:t>‹#›</a:t>
            </a:fld>
            <a:endParaRPr lang="en-US" sz="1200" b="1" i="0">
              <a:solidFill>
                <a:schemeClr val="bg1"/>
              </a:solidFill>
              <a:latin typeface="+mn-lt"/>
              <a:ea typeface="Source Sans Pro" charset="0"/>
              <a:cs typeface="Source Sans Pro" charset="0"/>
            </a:endParaRP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93737" y="0"/>
            <a:ext cx="4895088" cy="6858000"/>
          </a:xfrm>
          <a:prstGeom prst="rect">
            <a:avLst/>
          </a:prstGeom>
        </p:spPr>
      </p:pic>
      <p:pic>
        <p:nvPicPr>
          <p:cNvPr id="7" name="Picture 6"/>
          <p:cNvPicPr>
            <a:picLocks noChangeAspect="1"/>
          </p:cNvPicPr>
          <p:nvPr userDrawn="1"/>
        </p:nvPicPr>
        <p:blipFill>
          <a:blip r:embed="rId4" cstate="email">
            <a:alphaModFix amt="60000"/>
            <a:extLst>
              <a:ext uri="{28A0092B-C50C-407E-A947-70E740481C1C}">
                <a14:useLocalDpi xmlns:a14="http://schemas.microsoft.com/office/drawing/2010/main"/>
              </a:ext>
            </a:extLst>
          </a:blip>
          <a:stretch>
            <a:fillRect/>
          </a:stretch>
        </p:blipFill>
        <p:spPr>
          <a:xfrm>
            <a:off x="5366294" y="4728946"/>
            <a:ext cx="4788254" cy="4881160"/>
          </a:xfrm>
          <a:prstGeom prst="rect">
            <a:avLst/>
          </a:prstGeom>
        </p:spPr>
      </p:pic>
      <p:pic>
        <p:nvPicPr>
          <p:cNvPr id="13" name="Picture 12"/>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280070" y="5486400"/>
            <a:ext cx="3657600" cy="13716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24.png"/><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1.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heme" Target="../theme/theme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2"/>
          <p:cNvSpPr>
            <a:spLocks noGrp="1"/>
          </p:cNvSpPr>
          <p:nvPr>
            <p:ph type="title"/>
          </p:nvPr>
        </p:nvSpPr>
        <p:spPr>
          <a:xfrm>
            <a:off x="609441" y="37769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4" name="Text Placeholder 3"/>
          <p:cNvSpPr>
            <a:spLocks noGrp="1"/>
          </p:cNvSpPr>
          <p:nvPr>
            <p:ph type="body" idx="1"/>
          </p:nvPr>
        </p:nvSpPr>
        <p:spPr>
          <a:xfrm>
            <a:off x="609441" y="1743635"/>
            <a:ext cx="10969943" cy="45254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273479" y="6446812"/>
            <a:ext cx="719459" cy="196312"/>
          </a:xfrm>
          <a:prstGeom prst="rect">
            <a:avLst/>
          </a:prstGeom>
        </p:spPr>
      </p:pic>
      <p:sp>
        <p:nvSpPr>
          <p:cNvPr id="7" name="Slide Number Placeholder 5"/>
          <p:cNvSpPr txBox="1">
            <a:spLocks/>
          </p:cNvSpPr>
          <p:nvPr userDrawn="1"/>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accent1"/>
                </a:solidFill>
                <a:latin typeface="+mn-lt"/>
                <a:ea typeface="Source Sans Pro" charset="0"/>
                <a:cs typeface="Source Sans Pro" charset="0"/>
              </a:rPr>
              <a:pPr algn="ctr"/>
              <a:t>‹#›</a:t>
            </a:fld>
            <a:endParaRPr lang="en-US" sz="1200" b="1" i="0">
              <a:solidFill>
                <a:schemeClr val="accent1"/>
              </a:solidFill>
              <a:latin typeface="+mn-lt"/>
              <a:ea typeface="Source Sans Pro" charset="0"/>
              <a:cs typeface="Source Sans Pro" charset="0"/>
            </a:endParaRPr>
          </a:p>
        </p:txBody>
      </p:sp>
    </p:spTree>
    <p:extLst>
      <p:ext uri="{BB962C8B-B14F-4D97-AF65-F5344CB8AC3E}">
        <p14:creationId xmlns:p14="http://schemas.microsoft.com/office/powerpoint/2010/main" val="1777718524"/>
      </p:ext>
    </p:extLst>
  </p:cSld>
  <p:clrMap bg1="lt1" tx1="dk1" bg2="lt2" tx2="dk2" accent1="accent1" accent2="accent2" accent3="accent3" accent4="accent4" accent5="accent5" accent6="accent6" hlink="hlink" folHlink="folHlink"/>
  <p:sldLayoutIdLst>
    <p:sldLayoutId id="2147483709" r:id="rId1"/>
    <p:sldLayoutId id="2147483692" r:id="rId2"/>
    <p:sldLayoutId id="2147483694" r:id="rId3"/>
    <p:sldLayoutId id="2147483695" r:id="rId4"/>
    <p:sldLayoutId id="2147483697" r:id="rId5"/>
    <p:sldLayoutId id="2147483710" r:id="rId6"/>
    <p:sldLayoutId id="2147483685" r:id="rId7"/>
    <p:sldLayoutId id="2147483703" r:id="rId8"/>
    <p:sldLayoutId id="2147483704" r:id="rId9"/>
    <p:sldLayoutId id="2147483705" r:id="rId10"/>
    <p:sldLayoutId id="2147483706" r:id="rId11"/>
    <p:sldLayoutId id="2147483707" r:id="rId12"/>
    <p:sldLayoutId id="2147483698" r:id="rId13"/>
    <p:sldLayoutId id="2147483700" r:id="rId14"/>
    <p:sldLayoutId id="2147483699" r:id="rId15"/>
    <p:sldLayoutId id="2147483701" r:id="rId16"/>
    <p:sldLayoutId id="2147483696" r:id="rId17"/>
    <p:sldLayoutId id="2147483702" r:id="rId18"/>
  </p:sldLayoutIdLst>
  <p:hf hdr="0" ftr="0" dt="0"/>
  <p:txStyles>
    <p:titleStyle>
      <a:lvl1pPr algn="l" defTabSz="1218895" rtl="0" eaLnBrk="1" latinLnBrk="0" hangingPunct="1">
        <a:lnSpc>
          <a:spcPct val="90000"/>
        </a:lnSpc>
        <a:spcBef>
          <a:spcPct val="0"/>
        </a:spcBef>
        <a:buNone/>
        <a:defRPr sz="3200" b="0" i="0" kern="1200">
          <a:solidFill>
            <a:schemeClr val="accent1"/>
          </a:solidFill>
          <a:latin typeface="+mj-lt"/>
          <a:ea typeface="Calibri Light" charset="0"/>
          <a:cs typeface="Calibri Light" charset="0"/>
        </a:defRPr>
      </a:lvl1pPr>
    </p:titleStyle>
    <p:bodyStyle>
      <a:lvl1pPr marL="304724" indent="-304724" algn="l" defTabSz="1218895" rtl="0" eaLnBrk="1" latinLnBrk="0" hangingPunct="1">
        <a:lnSpc>
          <a:spcPct val="90000"/>
        </a:lnSpc>
        <a:spcBef>
          <a:spcPts val="1333"/>
        </a:spcBef>
        <a:buFont typeface="Arial" panose="020B0604020202020204" pitchFamily="34" charset="0"/>
        <a:buChar char="•"/>
        <a:defRPr sz="2000" b="0" i="0" kern="1200">
          <a:solidFill>
            <a:schemeClr val="tx1"/>
          </a:solidFill>
          <a:latin typeface="Arial" charset="0"/>
          <a:ea typeface="Arial" charset="0"/>
          <a:cs typeface="Arial" charset="0"/>
        </a:defRPr>
      </a:lvl1pPr>
      <a:lvl2pPr marL="914171"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2pPr>
      <a:lvl3pPr marL="1523619"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3pPr>
      <a:lvl4pPr marL="2133067"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4pPr>
      <a:lvl5pPr marL="2742514"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5pPr>
      <a:lvl6pPr marL="3351962"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6pPr>
      <a:lvl7pPr marL="3961409"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7pPr>
      <a:lvl8pPr marL="4570857"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8pPr>
      <a:lvl9pPr marL="5180305"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057" userDrawn="1">
          <p15:clr>
            <a:srgbClr val="F26B43"/>
          </p15:clr>
        </p15:guide>
        <p15:guide id="2" orient="horz" pos="491" userDrawn="1">
          <p15:clr>
            <a:srgbClr val="F26B43"/>
          </p15:clr>
        </p15:guide>
        <p15:guide id="3" pos="211" userDrawn="1">
          <p15:clr>
            <a:srgbClr val="F26B43"/>
          </p15:clr>
        </p15:guide>
        <p15:guide id="4" pos="746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2"/>
          <p:cNvSpPr>
            <a:spLocks noGrp="1"/>
          </p:cNvSpPr>
          <p:nvPr>
            <p:ph type="title"/>
          </p:nvPr>
        </p:nvSpPr>
        <p:spPr>
          <a:xfrm>
            <a:off x="609442" y="37769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4" name="Text Placeholder 3"/>
          <p:cNvSpPr>
            <a:spLocks noGrp="1"/>
          </p:cNvSpPr>
          <p:nvPr>
            <p:ph type="body" idx="1"/>
          </p:nvPr>
        </p:nvSpPr>
        <p:spPr>
          <a:xfrm>
            <a:off x="609442" y="1743635"/>
            <a:ext cx="10969943" cy="452543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73480" y="6446812"/>
            <a:ext cx="719459" cy="196312"/>
          </a:xfrm>
          <a:prstGeom prst="rect">
            <a:avLst/>
          </a:prstGeom>
        </p:spPr>
      </p:pic>
      <p:sp>
        <p:nvSpPr>
          <p:cNvPr id="7" name="Slide Number Placeholder 5"/>
          <p:cNvSpPr txBox="1">
            <a:spLocks/>
          </p:cNvSpPr>
          <p:nvPr/>
        </p:nvSpPr>
        <p:spPr>
          <a:xfrm>
            <a:off x="11349350" y="6380671"/>
            <a:ext cx="647585" cy="328599"/>
          </a:xfrm>
          <a:prstGeom prst="rect">
            <a:avLst/>
          </a:prstGeom>
        </p:spPr>
        <p:txBody>
          <a:bodyPr vert="horz" wrap="none" lIns="121856" tIns="60928" rIns="121856" bIns="60928"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accent1"/>
                </a:solidFill>
                <a:latin typeface="+mn-lt"/>
                <a:ea typeface="Source Sans Pro" charset="0"/>
                <a:cs typeface="Source Sans Pro" charset="0"/>
              </a:rPr>
              <a:pPr algn="ctr"/>
              <a:t>‹#›</a:t>
            </a:fld>
            <a:endParaRPr lang="en-US" sz="1200" b="1" i="0">
              <a:solidFill>
                <a:schemeClr val="accent1"/>
              </a:solidFill>
              <a:latin typeface="+mn-lt"/>
              <a:ea typeface="Source Sans Pro" charset="0"/>
              <a:cs typeface="Source Sans Pro" charset="0"/>
            </a:endParaRPr>
          </a:p>
        </p:txBody>
      </p:sp>
    </p:spTree>
    <p:extLst>
      <p:ext uri="{BB962C8B-B14F-4D97-AF65-F5344CB8AC3E}">
        <p14:creationId xmlns:p14="http://schemas.microsoft.com/office/powerpoint/2010/main" val="243831888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665" r:id="rId3"/>
    <p:sldLayoutId id="2147483666" r:id="rId4"/>
    <p:sldLayoutId id="2147483667" r:id="rId5"/>
    <p:sldLayoutId id="2147483668" r:id="rId6"/>
    <p:sldLayoutId id="2147483669" r:id="rId7"/>
    <p:sldLayoutId id="2147483671" r:id="rId8"/>
    <p:sldLayoutId id="2147483672" r:id="rId9"/>
    <p:sldLayoutId id="2147483673" r:id="rId10"/>
    <p:sldLayoutId id="2147483675" r:id="rId11"/>
    <p:sldLayoutId id="2147483676" r:id="rId12"/>
    <p:sldLayoutId id="2147483677" r:id="rId13"/>
    <p:sldLayoutId id="2147483681" r:id="rId14"/>
    <p:sldLayoutId id="2147483682" r:id="rId15"/>
  </p:sldLayoutIdLst>
  <p:txStyles>
    <p:titleStyle>
      <a:lvl1pPr algn="l" defTabSz="1218529" rtl="0" eaLnBrk="1" latinLnBrk="0" hangingPunct="1">
        <a:lnSpc>
          <a:spcPct val="90000"/>
        </a:lnSpc>
        <a:spcBef>
          <a:spcPct val="0"/>
        </a:spcBef>
        <a:buNone/>
        <a:defRPr sz="3199" b="0" i="0" kern="1200">
          <a:solidFill>
            <a:schemeClr val="accent1"/>
          </a:solidFill>
          <a:latin typeface="+mj-lt"/>
          <a:ea typeface="Calibri Light" charset="0"/>
          <a:cs typeface="Calibri Light" charset="0"/>
        </a:defRPr>
      </a:lvl1pPr>
    </p:titleStyle>
    <p:bodyStyle>
      <a:lvl1pPr marL="304633" indent="-304633" algn="l" defTabSz="1218529" rtl="0" eaLnBrk="1" latinLnBrk="0" hangingPunct="1">
        <a:lnSpc>
          <a:spcPct val="90000"/>
        </a:lnSpc>
        <a:spcBef>
          <a:spcPts val="1333"/>
        </a:spcBef>
        <a:buFont typeface="Arial" panose="020B0604020202020204" pitchFamily="34" charset="0"/>
        <a:buChar char="•"/>
        <a:defRPr sz="1999" b="0" i="0" kern="1200">
          <a:solidFill>
            <a:schemeClr val="tx1"/>
          </a:solidFill>
          <a:latin typeface="Arial" charset="0"/>
          <a:ea typeface="Arial" charset="0"/>
          <a:cs typeface="Arial" charset="0"/>
        </a:defRPr>
      </a:lvl1pPr>
      <a:lvl2pPr marL="913897" indent="-304633" algn="l" defTabSz="1218529" rtl="0" eaLnBrk="1" latinLnBrk="0" hangingPunct="1">
        <a:lnSpc>
          <a:spcPct val="90000"/>
        </a:lnSpc>
        <a:spcBef>
          <a:spcPts val="667"/>
        </a:spcBef>
        <a:buFont typeface="Arial" panose="020B0604020202020204" pitchFamily="34" charset="0"/>
        <a:buChar char="•"/>
        <a:defRPr sz="1999" b="0" i="0" kern="1200">
          <a:solidFill>
            <a:schemeClr val="tx1"/>
          </a:solidFill>
          <a:latin typeface="Arial" charset="0"/>
          <a:ea typeface="Arial" charset="0"/>
          <a:cs typeface="Arial" charset="0"/>
        </a:defRPr>
      </a:lvl2pPr>
      <a:lvl3pPr marL="1523162" indent="-304633" algn="l" defTabSz="1218529" rtl="0" eaLnBrk="1" latinLnBrk="0" hangingPunct="1">
        <a:lnSpc>
          <a:spcPct val="90000"/>
        </a:lnSpc>
        <a:spcBef>
          <a:spcPts val="667"/>
        </a:spcBef>
        <a:buFont typeface="Arial" panose="020B0604020202020204" pitchFamily="34" charset="0"/>
        <a:buChar char="•"/>
        <a:defRPr sz="1999" b="0" i="0" kern="1200">
          <a:solidFill>
            <a:schemeClr val="tx1"/>
          </a:solidFill>
          <a:latin typeface="Arial" charset="0"/>
          <a:ea typeface="Arial" charset="0"/>
          <a:cs typeface="Arial" charset="0"/>
        </a:defRPr>
      </a:lvl3pPr>
      <a:lvl4pPr marL="2132427" indent="-304633" algn="l" defTabSz="1218529" rtl="0" eaLnBrk="1" latinLnBrk="0" hangingPunct="1">
        <a:lnSpc>
          <a:spcPct val="90000"/>
        </a:lnSpc>
        <a:spcBef>
          <a:spcPts val="667"/>
        </a:spcBef>
        <a:buFont typeface="Arial" panose="020B0604020202020204" pitchFamily="34" charset="0"/>
        <a:buChar char="•"/>
        <a:defRPr sz="1999" b="0" i="0" kern="1200">
          <a:solidFill>
            <a:schemeClr val="tx1"/>
          </a:solidFill>
          <a:latin typeface="Arial" charset="0"/>
          <a:ea typeface="Arial" charset="0"/>
          <a:cs typeface="Arial" charset="0"/>
        </a:defRPr>
      </a:lvl4pPr>
      <a:lvl5pPr marL="2741691" indent="-304633" algn="l" defTabSz="1218529" rtl="0" eaLnBrk="1" latinLnBrk="0" hangingPunct="1">
        <a:lnSpc>
          <a:spcPct val="90000"/>
        </a:lnSpc>
        <a:spcBef>
          <a:spcPts val="667"/>
        </a:spcBef>
        <a:buFont typeface="Arial" panose="020B0604020202020204" pitchFamily="34" charset="0"/>
        <a:buChar char="•"/>
        <a:defRPr sz="1999" b="0" i="0" kern="1200">
          <a:solidFill>
            <a:schemeClr val="tx1"/>
          </a:solidFill>
          <a:latin typeface="Arial" charset="0"/>
          <a:ea typeface="Arial" charset="0"/>
          <a:cs typeface="Arial" charset="0"/>
        </a:defRPr>
      </a:lvl5pPr>
      <a:lvl6pPr marL="3350956" indent="-304633" algn="l" defTabSz="1218529" rtl="0" eaLnBrk="1" latinLnBrk="0" hangingPunct="1">
        <a:lnSpc>
          <a:spcPct val="90000"/>
        </a:lnSpc>
        <a:spcBef>
          <a:spcPts val="667"/>
        </a:spcBef>
        <a:buFont typeface="Arial" panose="020B0604020202020204" pitchFamily="34" charset="0"/>
        <a:buChar char="•"/>
        <a:defRPr sz="2398" kern="1200">
          <a:solidFill>
            <a:schemeClr val="tx1"/>
          </a:solidFill>
          <a:latin typeface="+mn-lt"/>
          <a:ea typeface="+mn-ea"/>
          <a:cs typeface="+mn-cs"/>
        </a:defRPr>
      </a:lvl6pPr>
      <a:lvl7pPr marL="3960221" indent="-304633" algn="l" defTabSz="1218529" rtl="0" eaLnBrk="1" latinLnBrk="0" hangingPunct="1">
        <a:lnSpc>
          <a:spcPct val="90000"/>
        </a:lnSpc>
        <a:spcBef>
          <a:spcPts val="667"/>
        </a:spcBef>
        <a:buFont typeface="Arial" panose="020B0604020202020204" pitchFamily="34" charset="0"/>
        <a:buChar char="•"/>
        <a:defRPr sz="2398" kern="1200">
          <a:solidFill>
            <a:schemeClr val="tx1"/>
          </a:solidFill>
          <a:latin typeface="+mn-lt"/>
          <a:ea typeface="+mn-ea"/>
          <a:cs typeface="+mn-cs"/>
        </a:defRPr>
      </a:lvl7pPr>
      <a:lvl8pPr marL="4569486" indent="-304633" algn="l" defTabSz="1218529" rtl="0" eaLnBrk="1" latinLnBrk="0" hangingPunct="1">
        <a:lnSpc>
          <a:spcPct val="90000"/>
        </a:lnSpc>
        <a:spcBef>
          <a:spcPts val="667"/>
        </a:spcBef>
        <a:buFont typeface="Arial" panose="020B0604020202020204" pitchFamily="34" charset="0"/>
        <a:buChar char="•"/>
        <a:defRPr sz="2398" kern="1200">
          <a:solidFill>
            <a:schemeClr val="tx1"/>
          </a:solidFill>
          <a:latin typeface="+mn-lt"/>
          <a:ea typeface="+mn-ea"/>
          <a:cs typeface="+mn-cs"/>
        </a:defRPr>
      </a:lvl8pPr>
      <a:lvl9pPr marL="5178751" indent="-304633" algn="l" defTabSz="1218529" rtl="0" eaLnBrk="1" latinLnBrk="0" hangingPunct="1">
        <a:lnSpc>
          <a:spcPct val="90000"/>
        </a:lnSpc>
        <a:spcBef>
          <a:spcPts val="667"/>
        </a:spcBef>
        <a:buFont typeface="Arial" panose="020B0604020202020204" pitchFamily="34" charset="0"/>
        <a:buChar char="•"/>
        <a:defRPr sz="2398" kern="1200">
          <a:solidFill>
            <a:schemeClr val="tx1"/>
          </a:solidFill>
          <a:latin typeface="+mn-lt"/>
          <a:ea typeface="+mn-ea"/>
          <a:cs typeface="+mn-cs"/>
        </a:defRPr>
      </a:lvl9pPr>
    </p:bodyStyle>
    <p:otherStyle>
      <a:defPPr>
        <a:defRPr lang="en-US"/>
      </a:defPPr>
      <a:lvl1pPr marL="0" algn="l" defTabSz="1218529" rtl="0" eaLnBrk="1" latinLnBrk="0" hangingPunct="1">
        <a:defRPr sz="2398" kern="1200">
          <a:solidFill>
            <a:schemeClr val="tx1"/>
          </a:solidFill>
          <a:latin typeface="+mn-lt"/>
          <a:ea typeface="+mn-ea"/>
          <a:cs typeface="+mn-cs"/>
        </a:defRPr>
      </a:lvl1pPr>
      <a:lvl2pPr marL="609265" algn="l" defTabSz="1218529" rtl="0" eaLnBrk="1" latinLnBrk="0" hangingPunct="1">
        <a:defRPr sz="2398" kern="1200">
          <a:solidFill>
            <a:schemeClr val="tx1"/>
          </a:solidFill>
          <a:latin typeface="+mn-lt"/>
          <a:ea typeface="+mn-ea"/>
          <a:cs typeface="+mn-cs"/>
        </a:defRPr>
      </a:lvl2pPr>
      <a:lvl3pPr marL="1218529" algn="l" defTabSz="1218529" rtl="0" eaLnBrk="1" latinLnBrk="0" hangingPunct="1">
        <a:defRPr sz="2398" kern="1200">
          <a:solidFill>
            <a:schemeClr val="tx1"/>
          </a:solidFill>
          <a:latin typeface="+mn-lt"/>
          <a:ea typeface="+mn-ea"/>
          <a:cs typeface="+mn-cs"/>
        </a:defRPr>
      </a:lvl3pPr>
      <a:lvl4pPr marL="1827794" algn="l" defTabSz="1218529" rtl="0" eaLnBrk="1" latinLnBrk="0" hangingPunct="1">
        <a:defRPr sz="2398" kern="1200">
          <a:solidFill>
            <a:schemeClr val="tx1"/>
          </a:solidFill>
          <a:latin typeface="+mn-lt"/>
          <a:ea typeface="+mn-ea"/>
          <a:cs typeface="+mn-cs"/>
        </a:defRPr>
      </a:lvl4pPr>
      <a:lvl5pPr marL="2437059" algn="l" defTabSz="1218529" rtl="0" eaLnBrk="1" latinLnBrk="0" hangingPunct="1">
        <a:defRPr sz="2398" kern="1200">
          <a:solidFill>
            <a:schemeClr val="tx1"/>
          </a:solidFill>
          <a:latin typeface="+mn-lt"/>
          <a:ea typeface="+mn-ea"/>
          <a:cs typeface="+mn-cs"/>
        </a:defRPr>
      </a:lvl5pPr>
      <a:lvl6pPr marL="3046324" algn="l" defTabSz="1218529" rtl="0" eaLnBrk="1" latinLnBrk="0" hangingPunct="1">
        <a:defRPr sz="2398" kern="1200">
          <a:solidFill>
            <a:schemeClr val="tx1"/>
          </a:solidFill>
          <a:latin typeface="+mn-lt"/>
          <a:ea typeface="+mn-ea"/>
          <a:cs typeface="+mn-cs"/>
        </a:defRPr>
      </a:lvl6pPr>
      <a:lvl7pPr marL="3655589" algn="l" defTabSz="1218529" rtl="0" eaLnBrk="1" latinLnBrk="0" hangingPunct="1">
        <a:defRPr sz="2398" kern="1200">
          <a:solidFill>
            <a:schemeClr val="tx1"/>
          </a:solidFill>
          <a:latin typeface="+mn-lt"/>
          <a:ea typeface="+mn-ea"/>
          <a:cs typeface="+mn-cs"/>
        </a:defRPr>
      </a:lvl7pPr>
      <a:lvl8pPr marL="4264853" algn="l" defTabSz="1218529" rtl="0" eaLnBrk="1" latinLnBrk="0" hangingPunct="1">
        <a:defRPr sz="2398" kern="1200">
          <a:solidFill>
            <a:schemeClr val="tx1"/>
          </a:solidFill>
          <a:latin typeface="+mn-lt"/>
          <a:ea typeface="+mn-ea"/>
          <a:cs typeface="+mn-cs"/>
        </a:defRPr>
      </a:lvl8pPr>
      <a:lvl9pPr marL="4874118" algn="l" defTabSz="1218529" rtl="0" eaLnBrk="1" latinLnBrk="0" hangingPunct="1">
        <a:defRPr sz="239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057" userDrawn="1">
          <p15:clr>
            <a:srgbClr val="F26B43"/>
          </p15:clr>
        </p15:guide>
        <p15:guide id="2" orient="horz" pos="491" userDrawn="1">
          <p15:clr>
            <a:srgbClr val="F26B43"/>
          </p15:clr>
        </p15:guide>
        <p15:guide id="3" pos="211" userDrawn="1">
          <p15:clr>
            <a:srgbClr val="F26B43"/>
          </p15:clr>
        </p15:guide>
        <p15:guide id="4" pos="746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2"/>
          <p:cNvSpPr>
            <a:spLocks noGrp="1"/>
          </p:cNvSpPr>
          <p:nvPr>
            <p:ph type="title"/>
          </p:nvPr>
        </p:nvSpPr>
        <p:spPr>
          <a:xfrm>
            <a:off x="609441" y="377699"/>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4" name="Text Placeholder 3"/>
          <p:cNvSpPr>
            <a:spLocks noGrp="1"/>
          </p:cNvSpPr>
          <p:nvPr>
            <p:ph type="body" idx="1"/>
          </p:nvPr>
        </p:nvSpPr>
        <p:spPr>
          <a:xfrm>
            <a:off x="609441" y="1743635"/>
            <a:ext cx="10969943" cy="45254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273479" y="6446812"/>
            <a:ext cx="719459" cy="196312"/>
          </a:xfrm>
          <a:prstGeom prst="rect">
            <a:avLst/>
          </a:prstGeom>
        </p:spPr>
      </p:pic>
      <p:sp>
        <p:nvSpPr>
          <p:cNvPr id="7" name="Slide Number Placeholder 5"/>
          <p:cNvSpPr txBox="1">
            <a:spLocks/>
          </p:cNvSpPr>
          <p:nvPr/>
        </p:nvSpPr>
        <p:spPr>
          <a:xfrm>
            <a:off x="11349349" y="6380669"/>
            <a:ext cx="647585" cy="328599"/>
          </a:xfrm>
          <a:prstGeom prst="rect">
            <a:avLst/>
          </a:prstGeom>
        </p:spPr>
        <p:txBody>
          <a:bodyPr vert="horz" wrap="none" lIns="121888" tIns="60944" rIns="121888" bIns="6094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200" b="1" i="0" smtClean="0">
                <a:solidFill>
                  <a:schemeClr val="accent1"/>
                </a:solidFill>
                <a:latin typeface="+mn-lt"/>
                <a:ea typeface="Source Sans Pro" charset="0"/>
                <a:cs typeface="Source Sans Pro" charset="0"/>
              </a:rPr>
              <a:pPr algn="ctr"/>
              <a:t>‹#›</a:t>
            </a:fld>
            <a:endParaRPr lang="en-US" sz="1200" b="1" i="0">
              <a:solidFill>
                <a:schemeClr val="accent1"/>
              </a:solidFill>
              <a:latin typeface="+mn-lt"/>
              <a:ea typeface="Source Sans Pro" charset="0"/>
              <a:cs typeface="Source Sans Pro" charset="0"/>
            </a:endParaRPr>
          </a:p>
        </p:txBody>
      </p:sp>
    </p:spTree>
    <p:extLst>
      <p:ext uri="{BB962C8B-B14F-4D97-AF65-F5344CB8AC3E}">
        <p14:creationId xmlns:p14="http://schemas.microsoft.com/office/powerpoint/2010/main" val="1777718524"/>
      </p:ext>
    </p:extLst>
  </p:cSld>
  <p:clrMap bg1="lt1" tx1="dk1" bg2="lt2" tx2="dk2" accent1="accent1" accent2="accent2" accent3="accent3" accent4="accent4" accent5="accent5" accent6="accent6" hlink="hlink" folHlink="folHlink"/>
  <p:sldLayoutIdLst>
    <p:sldLayoutId id="2147483664" r:id="rId1"/>
    <p:sldLayoutId id="2147483713" r:id="rId2"/>
    <p:sldLayoutId id="2147483714" r:id="rId3"/>
    <p:sldLayoutId id="2147483715" r:id="rId4"/>
    <p:sldLayoutId id="2147483716" r:id="rId5"/>
    <p:sldLayoutId id="2147483683"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Lst>
  <p:hf hdr="0" ftr="0" dt="0"/>
  <p:txStyles>
    <p:titleStyle>
      <a:lvl1pPr algn="l" defTabSz="1218895" rtl="0" eaLnBrk="1" latinLnBrk="0" hangingPunct="1">
        <a:lnSpc>
          <a:spcPct val="90000"/>
        </a:lnSpc>
        <a:spcBef>
          <a:spcPct val="0"/>
        </a:spcBef>
        <a:buNone/>
        <a:defRPr sz="3200" b="0" i="0" kern="1200">
          <a:solidFill>
            <a:schemeClr val="accent1"/>
          </a:solidFill>
          <a:latin typeface="+mj-lt"/>
          <a:ea typeface="Calibri Light" charset="0"/>
          <a:cs typeface="Calibri Light" charset="0"/>
        </a:defRPr>
      </a:lvl1pPr>
    </p:titleStyle>
    <p:bodyStyle>
      <a:lvl1pPr marL="304724" indent="-304724" algn="l" defTabSz="1218895" rtl="0" eaLnBrk="1" latinLnBrk="0" hangingPunct="1">
        <a:lnSpc>
          <a:spcPct val="90000"/>
        </a:lnSpc>
        <a:spcBef>
          <a:spcPts val="1333"/>
        </a:spcBef>
        <a:buFont typeface="Arial" panose="020B0604020202020204" pitchFamily="34" charset="0"/>
        <a:buChar char="•"/>
        <a:defRPr sz="2000" b="0" i="0" kern="1200">
          <a:solidFill>
            <a:schemeClr val="tx1"/>
          </a:solidFill>
          <a:latin typeface="Arial" charset="0"/>
          <a:ea typeface="Arial" charset="0"/>
          <a:cs typeface="Arial" charset="0"/>
        </a:defRPr>
      </a:lvl1pPr>
      <a:lvl2pPr marL="914171"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2pPr>
      <a:lvl3pPr marL="1523619"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3pPr>
      <a:lvl4pPr marL="2133067"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4pPr>
      <a:lvl5pPr marL="2742514" indent="-304724" algn="l" defTabSz="1218895" rtl="0" eaLnBrk="1" latinLnBrk="0" hangingPunct="1">
        <a:lnSpc>
          <a:spcPct val="90000"/>
        </a:lnSpc>
        <a:spcBef>
          <a:spcPts val="667"/>
        </a:spcBef>
        <a:buFont typeface="Arial" panose="020B0604020202020204" pitchFamily="34" charset="0"/>
        <a:buChar char="•"/>
        <a:defRPr sz="2000" b="0" i="0" kern="1200">
          <a:solidFill>
            <a:schemeClr val="tx1"/>
          </a:solidFill>
          <a:latin typeface="Arial" charset="0"/>
          <a:ea typeface="Arial" charset="0"/>
          <a:cs typeface="Arial" charset="0"/>
        </a:defRPr>
      </a:lvl5pPr>
      <a:lvl6pPr marL="3351962"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6pPr>
      <a:lvl7pPr marL="3961409"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7pPr>
      <a:lvl8pPr marL="4570857"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8pPr>
      <a:lvl9pPr marL="5180305" indent="-304724" algn="l" defTabSz="1218895" rtl="0" eaLnBrk="1" latinLnBrk="0" hangingPunct="1">
        <a:lnSpc>
          <a:spcPct val="90000"/>
        </a:lnSpc>
        <a:spcBef>
          <a:spcPts val="667"/>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057">
          <p15:clr>
            <a:srgbClr val="F26B43"/>
          </p15:clr>
        </p15:guide>
        <p15:guide id="2" orient="horz" pos="491">
          <p15:clr>
            <a:srgbClr val="F26B43"/>
          </p15:clr>
        </p15:guide>
        <p15:guide id="3" pos="211">
          <p15:clr>
            <a:srgbClr val="F26B43"/>
          </p15:clr>
        </p15:guide>
        <p15:guide id="4" pos="746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 Id="rId4" Type="http://schemas.microsoft.com/office/2018/10/relationships/comments" Target="../comments/modernComment_106_18C8BB3C.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3E_75A4552B.xml"/><Relationship Id="rId2" Type="http://schemas.openxmlformats.org/officeDocument/2006/relationships/slideLayout" Target="../slideLayouts/slideLayout3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microsoft.com/office/2018/10/relationships/comments" Target="../comments/modernComment_12E_F228476A.xml"/><Relationship Id="rId7" Type="http://schemas.openxmlformats.org/officeDocument/2006/relationships/diagramColors" Target="../diagrams/colors4.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video" Target="../media/media3.mp4"/><Relationship Id="rId7" Type="http://schemas.openxmlformats.org/officeDocument/2006/relationships/diagramQuickStyle" Target="../diagrams/quickStyle5.xml"/><Relationship Id="rId2" Type="http://schemas.microsoft.com/office/2007/relationships/media" Target="../media/media3.mp4"/><Relationship Id="rId1" Type="http://schemas.openxmlformats.org/officeDocument/2006/relationships/tags" Target="../tags/tag14.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39.png"/><Relationship Id="rId4" Type="http://schemas.openxmlformats.org/officeDocument/2006/relationships/slideLayout" Target="../slideLayouts/slideLayout7.xml"/><Relationship Id="rId9" Type="http://schemas.microsoft.com/office/2007/relationships/diagramDrawing" Target="../diagrams/drawing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40.xml"/><Relationship Id="rId1" Type="http://schemas.openxmlformats.org/officeDocument/2006/relationships/tags" Target="../tags/tag17.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37.png"/><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tags" Target="../tags/tag18.xml"/><Relationship Id="rId4" Type="http://schemas.microsoft.com/office/2018/10/relationships/comments" Target="../comments/modernComment_123_2015BD58.xml"/></Relationships>
</file>

<file path=ppt/slides/_rels/slide21.xml.rels><?xml version="1.0" encoding="UTF-8" standalone="yes"?>
<Relationships xmlns="http://schemas.openxmlformats.org/package/2006/relationships"><Relationship Id="rId3" Type="http://schemas.openxmlformats.org/officeDocument/2006/relationships/video" Target="../media/media4.mp4"/><Relationship Id="rId2" Type="http://schemas.microsoft.com/office/2007/relationships/media" Target="../media/media4.mp4"/><Relationship Id="rId1" Type="http://schemas.openxmlformats.org/officeDocument/2006/relationships/tags" Target="../tags/tag19.xml"/><Relationship Id="rId5" Type="http://schemas.openxmlformats.org/officeDocument/2006/relationships/image" Target="../media/image46.png"/><Relationship Id="rId4"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43_40D16725.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18/10/relationships/comments" Target="../comments/modernComment_13A_C6E99409.xml"/><Relationship Id="rId7" Type="http://schemas.openxmlformats.org/officeDocument/2006/relationships/diagramColors" Target="../diagrams/colors6.xml"/><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video" Target="../media/media5.mp4"/><Relationship Id="rId7" Type="http://schemas.openxmlformats.org/officeDocument/2006/relationships/diagramQuickStyle" Target="../diagrams/quickStyle7.xml"/><Relationship Id="rId2" Type="http://schemas.microsoft.com/office/2007/relationships/media" Target="../media/media5.mp4"/><Relationship Id="rId1" Type="http://schemas.openxmlformats.org/officeDocument/2006/relationships/tags" Target="../tags/tag24.xml"/><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56.png"/><Relationship Id="rId4" Type="http://schemas.openxmlformats.org/officeDocument/2006/relationships/slideLayout" Target="../slideLayouts/slideLayout7.xml"/><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31.xml.rels><?xml version="1.0" encoding="UTF-8" standalone="yes"?>
<Relationships xmlns="http://schemas.openxmlformats.org/package/2006/relationships"><Relationship Id="rId3" Type="http://schemas.microsoft.com/office/2018/10/relationships/comments" Target="../comments/modernComment_140_C49AA695.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video" Target="../media/media6.mp4"/><Relationship Id="rId2" Type="http://schemas.microsoft.com/office/2007/relationships/media" Target="../media/media6.mp4"/><Relationship Id="rId1" Type="http://schemas.openxmlformats.org/officeDocument/2006/relationships/tags" Target="../tags/tag2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124_698BFB24.xml"/><Relationship Id="rId2" Type="http://schemas.openxmlformats.org/officeDocument/2006/relationships/slideLayout" Target="../slideLayouts/slideLayout10.xml"/><Relationship Id="rId1" Type="http://schemas.openxmlformats.org/officeDocument/2006/relationships/tags" Target="../tags/tag28.xml"/></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1.xml"/><Relationship Id="rId4" Type="http://schemas.microsoft.com/office/2018/10/relationships/comments" Target="../comments/modernComment_133_D976EF78.xml"/></Relationships>
</file>

<file path=ppt/slides/_rels/slide37.xml.rels><?xml version="1.0" encoding="UTF-8" standalone="yes"?>
<Relationships xmlns="http://schemas.openxmlformats.org/package/2006/relationships"><Relationship Id="rId3" Type="http://schemas.openxmlformats.org/officeDocument/2006/relationships/video" Target="../media/media7.mp4"/><Relationship Id="rId2" Type="http://schemas.microsoft.com/office/2007/relationships/media" Target="../media/media7.mp4"/><Relationship Id="rId1" Type="http://schemas.openxmlformats.org/officeDocument/2006/relationships/tags" Target="../tags/tag32.xml"/><Relationship Id="rId6" Type="http://schemas.openxmlformats.org/officeDocument/2006/relationships/image" Target="../media/image62.png"/><Relationship Id="rId5" Type="http://schemas.openxmlformats.org/officeDocument/2006/relationships/notesSlide" Target="../notesSlides/notesSlide8.xml"/><Relationship Id="rId4"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video" Target="../media/media8.mp4"/><Relationship Id="rId2" Type="http://schemas.microsoft.com/office/2007/relationships/media" Target="../media/media8.mp4"/><Relationship Id="rId1" Type="http://schemas.openxmlformats.org/officeDocument/2006/relationships/tags" Target="../tags/tag3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27_359DAEA1.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9.xml"/><Relationship Id="rId1" Type="http://schemas.openxmlformats.org/officeDocument/2006/relationships/tags" Target="../tags/tag36.xml"/><Relationship Id="rId4" Type="http://schemas.openxmlformats.org/officeDocument/2006/relationships/image" Target="../media/image67.svg"/></Relationships>
</file>

<file path=ppt/slides/_rels/slide5.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6.xml"/><Relationship Id="rId5" Type="http://schemas.openxmlformats.org/officeDocument/2006/relationships/image" Target="../media/image38.pn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10075" y="1534155"/>
            <a:ext cx="9440986" cy="1716880"/>
          </a:xfrm>
        </p:spPr>
        <p:txBody>
          <a:bodyPr/>
          <a:lstStyle/>
          <a:p>
            <a:r>
              <a:rPr lang="en-US"/>
              <a:t>Total Rewards    Lunch &amp; Learn</a:t>
            </a:r>
          </a:p>
        </p:txBody>
      </p:sp>
      <p:sp>
        <p:nvSpPr>
          <p:cNvPr id="5" name="Text Placeholder 4"/>
          <p:cNvSpPr>
            <a:spLocks noGrp="1"/>
          </p:cNvSpPr>
          <p:nvPr>
            <p:ph type="body" sz="quarter" idx="11"/>
          </p:nvPr>
        </p:nvSpPr>
        <p:spPr/>
        <p:txBody>
          <a:bodyPr/>
          <a:lstStyle/>
          <a:p>
            <a:r>
              <a:rPr lang="en-US"/>
              <a:t>Presented by Jennifer Aldridge, Stephanie Starr &amp; Elizabeth Tucker</a:t>
            </a:r>
          </a:p>
        </p:txBody>
      </p:sp>
      <p:sp>
        <p:nvSpPr>
          <p:cNvPr id="8" name="Text Placeholder 7"/>
          <p:cNvSpPr>
            <a:spLocks noGrp="1"/>
          </p:cNvSpPr>
          <p:nvPr>
            <p:ph type="body" sz="quarter" idx="12"/>
          </p:nvPr>
        </p:nvSpPr>
        <p:spPr/>
        <p:txBody>
          <a:bodyPr vert="horz" lIns="91440" tIns="45720" rIns="91440" bIns="45720" rtlCol="0" anchor="t">
            <a:normAutofit/>
          </a:bodyPr>
          <a:lstStyle/>
          <a:p>
            <a:r>
              <a:rPr lang="en-US">
                <a:latin typeface="Arial"/>
                <a:cs typeface="Arial"/>
              </a:rPr>
              <a:t>October 27, 2022</a:t>
            </a:r>
          </a:p>
        </p:txBody>
      </p:sp>
    </p:spTree>
    <p:custDataLst>
      <p:tags r:id="rId1"/>
    </p:custDataLst>
    <p:extLst>
      <p:ext uri="{BB962C8B-B14F-4D97-AF65-F5344CB8AC3E}">
        <p14:creationId xmlns:p14="http://schemas.microsoft.com/office/powerpoint/2010/main" val="415808316"/>
      </p:ext>
    </p:extLst>
  </p:cSld>
  <p:clrMapOvr>
    <a:masterClrMapping/>
  </p:clrMapOvr>
  <p:extLst>
    <p:ext uri="{6950BFC3-D8DA-4A85-94F7-54DA5524770B}">
      <p188:commentRel xmlns:p188="http://schemas.microsoft.com/office/powerpoint/2018/8/main" r:id="rId4"/>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23A19-89A7-EFE1-DCDD-2823DA2069F2}"/>
              </a:ext>
            </a:extLst>
          </p:cNvPr>
          <p:cNvSpPr>
            <a:spLocks noGrp="1"/>
          </p:cNvSpPr>
          <p:nvPr>
            <p:ph type="title"/>
          </p:nvPr>
        </p:nvSpPr>
        <p:spPr/>
        <p:txBody>
          <a:bodyPr>
            <a:normAutofit/>
          </a:bodyPr>
          <a:lstStyle/>
          <a:p>
            <a:r>
              <a:rPr lang="en-US">
                <a:cs typeface="Calibri Light"/>
              </a:rPr>
              <a:t>Annual Review Cycle</a:t>
            </a:r>
            <a:endParaRPr lang="en-US"/>
          </a:p>
        </p:txBody>
      </p:sp>
      <p:sp>
        <p:nvSpPr>
          <p:cNvPr id="3" name="Content Placeholder 2">
            <a:extLst>
              <a:ext uri="{FF2B5EF4-FFF2-40B4-BE49-F238E27FC236}">
                <a16:creationId xmlns:a16="http://schemas.microsoft.com/office/drawing/2014/main" id="{DC9935E2-A92B-2F2D-46D2-5F284B83CC80}"/>
              </a:ext>
            </a:extLst>
          </p:cNvPr>
          <p:cNvSpPr>
            <a:spLocks noGrp="1"/>
          </p:cNvSpPr>
          <p:nvPr>
            <p:ph idx="1"/>
          </p:nvPr>
        </p:nvSpPr>
        <p:spPr>
          <a:xfrm>
            <a:off x="609441" y="1743635"/>
            <a:ext cx="10969943" cy="4735371"/>
          </a:xfrm>
        </p:spPr>
        <p:txBody>
          <a:bodyPr vert="horz" lIns="91440" tIns="45720" rIns="91440" bIns="45720" rtlCol="0" anchor="t">
            <a:normAutofit/>
          </a:bodyPr>
          <a:lstStyle/>
          <a:p>
            <a:pPr marL="304165" indent="-304165"/>
            <a:r>
              <a:rPr lang="en-US">
                <a:solidFill>
                  <a:srgbClr val="1A2856"/>
                </a:solidFill>
                <a:latin typeface="Arial"/>
                <a:cs typeface="Arial"/>
              </a:rPr>
              <a:t>Merit increases align with </a:t>
            </a:r>
            <a:r>
              <a:rPr lang="en-US" err="1">
                <a:solidFill>
                  <a:srgbClr val="1A2856"/>
                </a:solidFill>
                <a:latin typeface="Arial"/>
                <a:cs typeface="Arial"/>
              </a:rPr>
              <a:t>eMoney’s</a:t>
            </a:r>
            <a:r>
              <a:rPr lang="en-US">
                <a:solidFill>
                  <a:srgbClr val="1A2856"/>
                </a:solidFill>
                <a:latin typeface="Arial"/>
                <a:cs typeface="Arial"/>
              </a:rPr>
              <a:t> Annual Performance Management Cycle</a:t>
            </a:r>
            <a:endParaRPr lang="en-US">
              <a:latin typeface="Arial"/>
              <a:cs typeface="Arial"/>
            </a:endParaRPr>
          </a:p>
          <a:p>
            <a:pPr marL="304165" indent="-304165"/>
            <a:r>
              <a:rPr lang="en-US">
                <a:solidFill>
                  <a:srgbClr val="1A2856"/>
                </a:solidFill>
                <a:latin typeface="Arial"/>
                <a:cs typeface="Arial"/>
              </a:rPr>
              <a:t>Once managers rate the performance of their employees, the company wide compensation review is conducted from mid-January through the end of February.</a:t>
            </a:r>
            <a:endParaRPr lang="en-US">
              <a:latin typeface="Arial"/>
              <a:cs typeface="Arial"/>
            </a:endParaRPr>
          </a:p>
          <a:p>
            <a:pPr marL="304165" indent="-304165"/>
            <a:r>
              <a:rPr lang="en-US">
                <a:solidFill>
                  <a:srgbClr val="1A2856"/>
                </a:solidFill>
                <a:latin typeface="Arial"/>
                <a:cs typeface="Arial"/>
              </a:rPr>
              <a:t>We utilize our overall compensation philosophy and calibrate across the organization based on: </a:t>
            </a:r>
            <a:endParaRPr lang="en-US">
              <a:latin typeface="Arial"/>
              <a:cs typeface="Arial"/>
            </a:endParaRPr>
          </a:p>
          <a:p>
            <a:pPr marL="913765" lvl="1" indent="-304165"/>
            <a:r>
              <a:rPr lang="en-US">
                <a:solidFill>
                  <a:srgbClr val="1A2856"/>
                </a:solidFill>
                <a:latin typeface="Arial"/>
                <a:cs typeface="Arial"/>
              </a:rPr>
              <a:t>Performance</a:t>
            </a:r>
            <a:endParaRPr lang="en-US">
              <a:latin typeface="Arial"/>
              <a:cs typeface="Arial"/>
            </a:endParaRPr>
          </a:p>
          <a:p>
            <a:pPr marL="913765" lvl="1" indent="-304165"/>
            <a:r>
              <a:rPr lang="en-US">
                <a:solidFill>
                  <a:srgbClr val="1A2856"/>
                </a:solidFill>
                <a:latin typeface="Arial"/>
                <a:cs typeface="Arial"/>
              </a:rPr>
              <a:t>Market data range</a:t>
            </a:r>
            <a:endParaRPr lang="en-US">
              <a:latin typeface="Arial"/>
              <a:cs typeface="Arial"/>
            </a:endParaRPr>
          </a:p>
          <a:p>
            <a:pPr marL="913765" lvl="1" indent="-304165"/>
            <a:r>
              <a:rPr lang="en-US">
                <a:solidFill>
                  <a:srgbClr val="1A2856"/>
                </a:solidFill>
                <a:latin typeface="Arial"/>
                <a:cs typeface="Arial"/>
              </a:rPr>
              <a:t>Time in role</a:t>
            </a:r>
            <a:endParaRPr lang="en-US">
              <a:latin typeface="Arial"/>
              <a:cs typeface="Arial"/>
            </a:endParaRPr>
          </a:p>
          <a:p>
            <a:pPr marL="913765" lvl="1" indent="-304165"/>
            <a:r>
              <a:rPr lang="en-US">
                <a:solidFill>
                  <a:srgbClr val="1A2856"/>
                </a:solidFill>
                <a:latin typeface="Arial"/>
                <a:cs typeface="Arial"/>
              </a:rPr>
              <a:t>Experience and skill set</a:t>
            </a:r>
            <a:endParaRPr lang="en-US">
              <a:latin typeface="Arial"/>
              <a:cs typeface="Arial"/>
            </a:endParaRPr>
          </a:p>
          <a:p>
            <a:pPr marL="913765" lvl="1" indent="-304165"/>
            <a:r>
              <a:rPr lang="en-US">
                <a:solidFill>
                  <a:srgbClr val="1A2856"/>
                </a:solidFill>
                <a:latin typeface="Arial"/>
                <a:cs typeface="Arial"/>
              </a:rPr>
              <a:t>Internal Equity</a:t>
            </a:r>
          </a:p>
        </p:txBody>
      </p:sp>
    </p:spTree>
    <p:custDataLst>
      <p:tags r:id="rId1"/>
    </p:custDataLst>
    <p:extLst>
      <p:ext uri="{BB962C8B-B14F-4D97-AF65-F5344CB8AC3E}">
        <p14:creationId xmlns:p14="http://schemas.microsoft.com/office/powerpoint/2010/main" val="2997600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9ED58FCE-CB2B-2587-6BFE-64A635BBAC56}"/>
              </a:ext>
            </a:extLst>
          </p:cNvPr>
          <p:cNvGraphicFramePr/>
          <p:nvPr>
            <p:extLst>
              <p:ext uri="{D42A27DB-BD31-4B8C-83A1-F6EECF244321}">
                <p14:modId xmlns:p14="http://schemas.microsoft.com/office/powerpoint/2010/main" val="2939613909"/>
              </p:ext>
            </p:extLst>
          </p:nvPr>
        </p:nvGraphicFramePr>
        <p:xfrm>
          <a:off x="1310403" y="5433831"/>
          <a:ext cx="9055424" cy="126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9223A19-89A7-EFE1-DCDD-2823DA2069F2}"/>
              </a:ext>
            </a:extLst>
          </p:cNvPr>
          <p:cNvSpPr>
            <a:spLocks noGrp="1"/>
          </p:cNvSpPr>
          <p:nvPr>
            <p:ph type="title"/>
          </p:nvPr>
        </p:nvSpPr>
        <p:spPr/>
        <p:txBody>
          <a:bodyPr>
            <a:normAutofit/>
          </a:bodyPr>
          <a:lstStyle/>
          <a:p>
            <a:r>
              <a:rPr lang="en-US">
                <a:cs typeface="Calibri Light"/>
              </a:rPr>
              <a:t>Bonus Payments</a:t>
            </a:r>
          </a:p>
        </p:txBody>
      </p:sp>
      <p:sp>
        <p:nvSpPr>
          <p:cNvPr id="3" name="Content Placeholder 2">
            <a:extLst>
              <a:ext uri="{FF2B5EF4-FFF2-40B4-BE49-F238E27FC236}">
                <a16:creationId xmlns:a16="http://schemas.microsoft.com/office/drawing/2014/main" id="{DC9935E2-A92B-2F2D-46D2-5F284B83CC80}"/>
              </a:ext>
            </a:extLst>
          </p:cNvPr>
          <p:cNvSpPr>
            <a:spLocks noGrp="1"/>
          </p:cNvSpPr>
          <p:nvPr>
            <p:ph idx="1"/>
          </p:nvPr>
        </p:nvSpPr>
        <p:spPr>
          <a:xfrm>
            <a:off x="609441" y="1357247"/>
            <a:ext cx="10969943" cy="4641277"/>
          </a:xfrm>
        </p:spPr>
        <p:txBody>
          <a:bodyPr vert="horz" lIns="91440" tIns="45720" rIns="91440" bIns="45720" rtlCol="0" anchor="t">
            <a:normAutofit/>
          </a:bodyPr>
          <a:lstStyle/>
          <a:p>
            <a:pPr marL="0" indent="0">
              <a:buNone/>
            </a:pPr>
            <a:r>
              <a:rPr lang="en-US">
                <a:solidFill>
                  <a:srgbClr val="1A2856"/>
                </a:solidFill>
                <a:latin typeface="Arial"/>
                <a:cs typeface="Arial"/>
              </a:rPr>
              <a:t>When are bonuses paid?</a:t>
            </a:r>
            <a:endParaRPr lang="en-US"/>
          </a:p>
          <a:p>
            <a:pPr marL="609600" lvl="1" indent="0">
              <a:buNone/>
            </a:pPr>
            <a:r>
              <a:rPr lang="en-US">
                <a:solidFill>
                  <a:srgbClr val="1A2856"/>
                </a:solidFill>
                <a:latin typeface="Arial"/>
                <a:cs typeface="Arial"/>
              </a:rPr>
              <a:t>Bonuses are paid in mid-March for the previous year's bonus plan year.</a:t>
            </a:r>
          </a:p>
          <a:p>
            <a:pPr marL="0" indent="0">
              <a:buNone/>
            </a:pPr>
            <a:r>
              <a:rPr lang="en-US">
                <a:solidFill>
                  <a:srgbClr val="1A2856"/>
                </a:solidFill>
                <a:latin typeface="Arial"/>
                <a:cs typeface="Arial"/>
              </a:rPr>
              <a:t>Who is NOT eligible for a bonus payment?</a:t>
            </a:r>
          </a:p>
          <a:p>
            <a:pPr marL="913765" lvl="1" indent="-304165"/>
            <a:r>
              <a:rPr lang="en-US">
                <a:solidFill>
                  <a:srgbClr val="1A2856"/>
                </a:solidFill>
                <a:latin typeface="Arial"/>
                <a:cs typeface="Arial"/>
              </a:rPr>
              <a:t>Employees hired on/after October 1st</a:t>
            </a:r>
            <a:endParaRPr lang="en-US">
              <a:solidFill>
                <a:srgbClr val="1A2856"/>
              </a:solidFill>
              <a:cs typeface="Arial"/>
            </a:endParaRPr>
          </a:p>
          <a:p>
            <a:pPr marL="913765" lvl="1" indent="-304165"/>
            <a:r>
              <a:rPr lang="en-US">
                <a:solidFill>
                  <a:srgbClr val="1A2856"/>
                </a:solidFill>
                <a:latin typeface="Arial"/>
                <a:cs typeface="Arial"/>
              </a:rPr>
              <a:t>Part-time employees that are not eligible for </a:t>
            </a:r>
            <a:r>
              <a:rPr lang="en-US" err="1">
                <a:solidFill>
                  <a:srgbClr val="1A2856"/>
                </a:solidFill>
                <a:latin typeface="Arial"/>
                <a:cs typeface="Arial"/>
              </a:rPr>
              <a:t>eMoney's</a:t>
            </a:r>
            <a:r>
              <a:rPr lang="en-US">
                <a:solidFill>
                  <a:srgbClr val="1A2856"/>
                </a:solidFill>
                <a:latin typeface="Arial"/>
                <a:cs typeface="Arial"/>
              </a:rPr>
              <a:t> benefits plan</a:t>
            </a:r>
            <a:endParaRPr lang="en-US">
              <a:solidFill>
                <a:srgbClr val="1A2856"/>
              </a:solidFill>
              <a:cs typeface="Arial"/>
            </a:endParaRPr>
          </a:p>
          <a:p>
            <a:pPr marL="913765" lvl="1" indent="-304165"/>
            <a:r>
              <a:rPr lang="en-US">
                <a:solidFill>
                  <a:srgbClr val="1A2856"/>
                </a:solidFill>
                <a:latin typeface="Arial"/>
                <a:cs typeface="Arial"/>
              </a:rPr>
              <a:t>Employees on a commission plan</a:t>
            </a:r>
          </a:p>
          <a:p>
            <a:pPr marL="913765" lvl="1" indent="-304165"/>
            <a:r>
              <a:rPr lang="en-US">
                <a:solidFill>
                  <a:srgbClr val="1A2856"/>
                </a:solidFill>
                <a:latin typeface="Arial"/>
                <a:cs typeface="Arial"/>
              </a:rPr>
              <a:t>Anyone on an active Performance Improvement Plan</a:t>
            </a:r>
            <a:endParaRPr lang="en-US">
              <a:solidFill>
                <a:srgbClr val="1A2856"/>
              </a:solidFill>
              <a:cs typeface="Arial"/>
            </a:endParaRPr>
          </a:p>
          <a:p>
            <a:pPr marL="0" indent="0">
              <a:buNone/>
            </a:pPr>
            <a:r>
              <a:rPr lang="en-US">
                <a:solidFill>
                  <a:srgbClr val="1A2856"/>
                </a:solidFill>
                <a:latin typeface="Arial"/>
                <a:cs typeface="Arial"/>
              </a:rPr>
              <a:t>How are bonuses calculated?</a:t>
            </a:r>
            <a:endParaRPr lang="en-US">
              <a:solidFill>
                <a:srgbClr val="1A2856"/>
              </a:solidFill>
              <a:cs typeface="Arial"/>
            </a:endParaRPr>
          </a:p>
          <a:p>
            <a:pPr marL="1219200" lvl="2" indent="0">
              <a:buNone/>
            </a:pPr>
            <a:endParaRPr lang="en-US">
              <a:solidFill>
                <a:srgbClr val="1A2856"/>
              </a:solidFill>
              <a:cs typeface="Arial"/>
            </a:endParaRPr>
          </a:p>
        </p:txBody>
      </p:sp>
      <p:sp>
        <p:nvSpPr>
          <p:cNvPr id="114" name="TextBox 113">
            <a:extLst>
              <a:ext uri="{FF2B5EF4-FFF2-40B4-BE49-F238E27FC236}">
                <a16:creationId xmlns:a16="http://schemas.microsoft.com/office/drawing/2014/main" id="{06AC7EA9-85D8-A4FB-17FA-1B85C6D4C656}"/>
              </a:ext>
            </a:extLst>
          </p:cNvPr>
          <p:cNvSpPr txBox="1"/>
          <p:nvPr/>
        </p:nvSpPr>
        <p:spPr>
          <a:xfrm>
            <a:off x="9566202" y="4446871"/>
            <a:ext cx="63309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a:solidFill>
                  <a:schemeClr val="bg1"/>
                </a:solidFill>
                <a:cs typeface="Arial"/>
              </a:rPr>
              <a:t>$5,000</a:t>
            </a:r>
          </a:p>
        </p:txBody>
      </p:sp>
      <p:graphicFrame>
        <p:nvGraphicFramePr>
          <p:cNvPr id="14" name="Diagram 13">
            <a:extLst>
              <a:ext uri="{FF2B5EF4-FFF2-40B4-BE49-F238E27FC236}">
                <a16:creationId xmlns:a16="http://schemas.microsoft.com/office/drawing/2014/main" id="{DFF454F3-4AF4-5082-05DA-4B76189C8763}"/>
              </a:ext>
            </a:extLst>
          </p:cNvPr>
          <p:cNvGraphicFramePr/>
          <p:nvPr>
            <p:extLst>
              <p:ext uri="{D42A27DB-BD31-4B8C-83A1-F6EECF244321}">
                <p14:modId xmlns:p14="http://schemas.microsoft.com/office/powerpoint/2010/main" val="2775875864"/>
              </p:ext>
            </p:extLst>
          </p:nvPr>
        </p:nvGraphicFramePr>
        <p:xfrm>
          <a:off x="1455295" y="4630962"/>
          <a:ext cx="8528179" cy="1268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ustDataLst>
      <p:tags r:id="rId1"/>
    </p:custDataLst>
    <p:extLst>
      <p:ext uri="{BB962C8B-B14F-4D97-AF65-F5344CB8AC3E}">
        <p14:creationId xmlns:p14="http://schemas.microsoft.com/office/powerpoint/2010/main" val="125127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graphicEl>
                                              <a:dgm id="{4356704A-86E9-4605-8D22-568DE70DBB5F}"/>
                                            </p:graphicEl>
                                          </p:spTgt>
                                        </p:tgtEl>
                                        <p:attrNameLst>
                                          <p:attrName>style.visibility</p:attrName>
                                        </p:attrNameLst>
                                      </p:cBhvr>
                                      <p:to>
                                        <p:strVal val="visible"/>
                                      </p:to>
                                    </p:set>
                                    <p:anim calcmode="lin" valueType="num">
                                      <p:cBhvr additive="base">
                                        <p:cTn id="7" dur="500" fill="hold"/>
                                        <p:tgtEl>
                                          <p:spTgt spid="15">
                                            <p:graphicEl>
                                              <a:dgm id="{4356704A-86E9-4605-8D22-568DE70DBB5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graphicEl>
                                              <a:dgm id="{4356704A-86E9-4605-8D22-568DE70DBB5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graphicEl>
                                              <a:dgm id="{7F69DE3A-EB69-4EDE-8823-BC5BB4F4CBAE}"/>
                                            </p:graphicEl>
                                          </p:spTgt>
                                        </p:tgtEl>
                                        <p:attrNameLst>
                                          <p:attrName>style.visibility</p:attrName>
                                        </p:attrNameLst>
                                      </p:cBhvr>
                                      <p:to>
                                        <p:strVal val="visible"/>
                                      </p:to>
                                    </p:set>
                                    <p:anim calcmode="lin" valueType="num">
                                      <p:cBhvr additive="base">
                                        <p:cTn id="13" dur="500" fill="hold"/>
                                        <p:tgtEl>
                                          <p:spTgt spid="15">
                                            <p:graphicEl>
                                              <a:dgm id="{7F69DE3A-EB69-4EDE-8823-BC5BB4F4CBA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graphicEl>
                                              <a:dgm id="{7F69DE3A-EB69-4EDE-8823-BC5BB4F4CBAE}"/>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5">
                                            <p:graphicEl>
                                              <a:dgm id="{698DD8C5-E6E9-4426-9B4E-EA7720022351}"/>
                                            </p:graphicEl>
                                          </p:spTgt>
                                        </p:tgtEl>
                                        <p:attrNameLst>
                                          <p:attrName>style.visibility</p:attrName>
                                        </p:attrNameLst>
                                      </p:cBhvr>
                                      <p:to>
                                        <p:strVal val="visible"/>
                                      </p:to>
                                    </p:set>
                                    <p:anim calcmode="lin" valueType="num">
                                      <p:cBhvr additive="base">
                                        <p:cTn id="17" dur="500" fill="hold"/>
                                        <p:tgtEl>
                                          <p:spTgt spid="15">
                                            <p:graphicEl>
                                              <a:dgm id="{698DD8C5-E6E9-4426-9B4E-EA7720022351}"/>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
                                            <p:graphicEl>
                                              <a:dgm id="{698DD8C5-E6E9-4426-9B4E-EA7720022351}"/>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graphicEl>
                                              <a:dgm id="{16002D19-6F35-4563-8BC5-A08644360E1C}"/>
                                            </p:graphicEl>
                                          </p:spTgt>
                                        </p:tgtEl>
                                        <p:attrNameLst>
                                          <p:attrName>style.visibility</p:attrName>
                                        </p:attrNameLst>
                                      </p:cBhvr>
                                      <p:to>
                                        <p:strVal val="visible"/>
                                      </p:to>
                                    </p:set>
                                    <p:anim calcmode="lin" valueType="num">
                                      <p:cBhvr additive="base">
                                        <p:cTn id="23" dur="500" fill="hold"/>
                                        <p:tgtEl>
                                          <p:spTgt spid="15">
                                            <p:graphicEl>
                                              <a:dgm id="{16002D19-6F35-4563-8BC5-A08644360E1C}"/>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
                                            <p:graphicEl>
                                              <a:dgm id="{16002D19-6F35-4563-8BC5-A08644360E1C}"/>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graphicEl>
                                              <a:dgm id="{5B4C2442-8A1A-4A99-A8F9-E41705757421}"/>
                                            </p:graphicEl>
                                          </p:spTgt>
                                        </p:tgtEl>
                                        <p:attrNameLst>
                                          <p:attrName>style.visibility</p:attrName>
                                        </p:attrNameLst>
                                      </p:cBhvr>
                                      <p:to>
                                        <p:strVal val="visible"/>
                                      </p:to>
                                    </p:set>
                                    <p:anim calcmode="lin" valueType="num">
                                      <p:cBhvr additive="base">
                                        <p:cTn id="27" dur="500" fill="hold"/>
                                        <p:tgtEl>
                                          <p:spTgt spid="15">
                                            <p:graphicEl>
                                              <a:dgm id="{5B4C2442-8A1A-4A99-A8F9-E41705757421}"/>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
                                            <p:graphicEl>
                                              <a:dgm id="{5B4C2442-8A1A-4A99-A8F9-E41705757421}"/>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graphicEl>
                                              <a:dgm id="{9B182B8D-B6D4-4249-B201-7A78EA19604F}"/>
                                            </p:graphicEl>
                                          </p:spTgt>
                                        </p:tgtEl>
                                        <p:attrNameLst>
                                          <p:attrName>style.visibility</p:attrName>
                                        </p:attrNameLst>
                                      </p:cBhvr>
                                      <p:to>
                                        <p:strVal val="visible"/>
                                      </p:to>
                                    </p:set>
                                    <p:anim calcmode="lin" valueType="num">
                                      <p:cBhvr additive="base">
                                        <p:cTn id="33" dur="500" fill="hold"/>
                                        <p:tgtEl>
                                          <p:spTgt spid="15">
                                            <p:graphicEl>
                                              <a:dgm id="{9B182B8D-B6D4-4249-B201-7A78EA19604F}"/>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
                                            <p:graphicEl>
                                              <a:dgm id="{9B182B8D-B6D4-4249-B201-7A78EA19604F}"/>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graphicEl>
                                              <a:dgm id="{AAE5286A-F875-4F6F-AF37-8CCEB24AAD81}"/>
                                            </p:graphicEl>
                                          </p:spTgt>
                                        </p:tgtEl>
                                        <p:attrNameLst>
                                          <p:attrName>style.visibility</p:attrName>
                                        </p:attrNameLst>
                                      </p:cBhvr>
                                      <p:to>
                                        <p:strVal val="visible"/>
                                      </p:to>
                                    </p:set>
                                    <p:anim calcmode="lin" valueType="num">
                                      <p:cBhvr additive="base">
                                        <p:cTn id="37" dur="500" fill="hold"/>
                                        <p:tgtEl>
                                          <p:spTgt spid="15">
                                            <p:graphicEl>
                                              <a:dgm id="{AAE5286A-F875-4F6F-AF37-8CCEB24AAD81}"/>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graphicEl>
                                              <a:dgm id="{AAE5286A-F875-4F6F-AF37-8CCEB24AAD81}"/>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graphicEl>
                                              <a:dgm id="{F2280FC3-04A5-4E11-A599-B48CF2439B81}"/>
                                            </p:graphicEl>
                                          </p:spTgt>
                                        </p:tgtEl>
                                        <p:attrNameLst>
                                          <p:attrName>style.visibility</p:attrName>
                                        </p:attrNameLst>
                                      </p:cBhvr>
                                      <p:to>
                                        <p:strVal val="visible"/>
                                      </p:to>
                                    </p:set>
                                    <p:anim calcmode="lin" valueType="num">
                                      <p:cBhvr additive="base">
                                        <p:cTn id="43" dur="500" fill="hold"/>
                                        <p:tgtEl>
                                          <p:spTgt spid="15">
                                            <p:graphicEl>
                                              <a:dgm id="{F2280FC3-04A5-4E11-A599-B48CF2439B81}"/>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graphicEl>
                                              <a:dgm id="{F2280FC3-04A5-4E11-A599-B48CF2439B81}"/>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5">
                                            <p:graphicEl>
                                              <a:dgm id="{849AC905-8861-4964-B24B-8B0B59995A60}"/>
                                            </p:graphicEl>
                                          </p:spTgt>
                                        </p:tgtEl>
                                        <p:attrNameLst>
                                          <p:attrName>style.visibility</p:attrName>
                                        </p:attrNameLst>
                                      </p:cBhvr>
                                      <p:to>
                                        <p:strVal val="visible"/>
                                      </p:to>
                                    </p:set>
                                    <p:anim calcmode="lin" valueType="num">
                                      <p:cBhvr additive="base">
                                        <p:cTn id="47" dur="500" fill="hold"/>
                                        <p:tgtEl>
                                          <p:spTgt spid="15">
                                            <p:graphicEl>
                                              <a:dgm id="{849AC905-8861-4964-B24B-8B0B59995A60}"/>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15">
                                            <p:graphicEl>
                                              <a:dgm id="{849AC905-8861-4964-B24B-8B0B59995A6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cs typeface="Calibri Light"/>
              </a:rPr>
              <a:t>Market Adjustments</a:t>
            </a:r>
            <a:endParaRPr lang="en-US"/>
          </a:p>
        </p:txBody>
      </p:sp>
      <p:sp>
        <p:nvSpPr>
          <p:cNvPr id="6" name="Content Placeholder 5"/>
          <p:cNvSpPr>
            <a:spLocks noGrp="1"/>
          </p:cNvSpPr>
          <p:nvPr>
            <p:ph idx="1"/>
          </p:nvPr>
        </p:nvSpPr>
        <p:spPr>
          <a:xfrm>
            <a:off x="609441" y="1743635"/>
            <a:ext cx="9874261" cy="4525433"/>
          </a:xfrm>
        </p:spPr>
        <p:txBody>
          <a:bodyPr vert="horz" lIns="91440" tIns="45720" rIns="91440" bIns="45720" rtlCol="0" anchor="t">
            <a:normAutofit/>
          </a:bodyPr>
          <a:lstStyle/>
          <a:p>
            <a:pPr marL="0" indent="0">
              <a:buNone/>
            </a:pPr>
            <a:r>
              <a:rPr lang="en-US" sz="2400">
                <a:solidFill>
                  <a:srgbClr val="1A2856"/>
                </a:solidFill>
                <a:latin typeface="Arial"/>
                <a:cs typeface="Arial"/>
              </a:rPr>
              <a:t>What is a market adjustment?</a:t>
            </a:r>
            <a:endParaRPr lang="en-US" sz="2400">
              <a:latin typeface="Arial"/>
              <a:cs typeface="Arial"/>
            </a:endParaRPr>
          </a:p>
          <a:p>
            <a:pPr marL="609600" lvl="2" indent="0">
              <a:buNone/>
            </a:pPr>
            <a:r>
              <a:rPr lang="en-US">
                <a:solidFill>
                  <a:srgbClr val="1A2856"/>
                </a:solidFill>
                <a:latin typeface="Arial"/>
                <a:cs typeface="Arial"/>
              </a:rPr>
              <a:t>A market adjustment is a base pay increase which is directly tied to the competitive market data for a job.</a:t>
            </a:r>
            <a:endParaRPr lang="en-US">
              <a:solidFill>
                <a:srgbClr val="1A2856"/>
              </a:solidFill>
              <a:cs typeface="Arial"/>
            </a:endParaRPr>
          </a:p>
          <a:p>
            <a:pPr marL="0" indent="0">
              <a:buNone/>
            </a:pPr>
            <a:r>
              <a:rPr lang="en-US" sz="2400">
                <a:solidFill>
                  <a:srgbClr val="1A2856"/>
                </a:solidFill>
                <a:latin typeface="Arial"/>
                <a:cs typeface="Arial"/>
              </a:rPr>
              <a:t>How often are employees reviewed for market adjustments?</a:t>
            </a:r>
            <a:endParaRPr lang="en-US" sz="2400">
              <a:latin typeface="Arial"/>
              <a:cs typeface="Arial"/>
            </a:endParaRPr>
          </a:p>
          <a:p>
            <a:pPr marL="609600" lvl="2" indent="0">
              <a:buNone/>
            </a:pPr>
            <a:r>
              <a:rPr lang="en-US">
                <a:solidFill>
                  <a:srgbClr val="1A2856"/>
                </a:solidFill>
                <a:latin typeface="Arial"/>
                <a:cs typeface="Arial"/>
              </a:rPr>
              <a:t>Market data is refreshed and reviewed twice per year (January and July) to ensure eMoney is paying competitive rates according to any shifts in the market.</a:t>
            </a:r>
            <a:endParaRPr lang="en-US">
              <a:solidFill>
                <a:srgbClr val="1A2856"/>
              </a:solidFill>
              <a:cs typeface="Arial"/>
            </a:endParaRPr>
          </a:p>
          <a:p>
            <a:pPr marL="0" indent="0">
              <a:buNone/>
            </a:pPr>
            <a:r>
              <a:rPr lang="en-US" sz="2400">
                <a:solidFill>
                  <a:srgbClr val="1A2856"/>
                </a:solidFill>
                <a:latin typeface="Arial"/>
                <a:cs typeface="Arial"/>
              </a:rPr>
              <a:t>How do we determine if a market adjustment is needed?</a:t>
            </a:r>
            <a:endParaRPr lang="en-US" sz="2400">
              <a:latin typeface="Arial"/>
              <a:cs typeface="Arial"/>
            </a:endParaRPr>
          </a:p>
          <a:p>
            <a:pPr marL="609600" lvl="2" indent="0">
              <a:buNone/>
            </a:pPr>
            <a:r>
              <a:rPr lang="en-US">
                <a:solidFill>
                  <a:srgbClr val="1A2856"/>
                </a:solidFill>
                <a:latin typeface="Arial"/>
                <a:cs typeface="Arial"/>
              </a:rPr>
              <a:t>If the market data shifts up, it could result in an employee receiving a market adjustment to keep their compensation competitive with the external market.</a:t>
            </a:r>
          </a:p>
          <a:p>
            <a:pPr marL="0" lvl="1" indent="0">
              <a:buNone/>
            </a:pPr>
            <a:r>
              <a:rPr lang="en-US" sz="2400">
                <a:solidFill>
                  <a:srgbClr val="1A2856"/>
                </a:solidFill>
                <a:latin typeface="Arial"/>
                <a:cs typeface="Arial"/>
              </a:rPr>
              <a:t>What is the process for giving a market adjustment?</a:t>
            </a:r>
          </a:p>
          <a:p>
            <a:pPr marL="609600" lvl="2" indent="0">
              <a:buNone/>
            </a:pPr>
            <a:r>
              <a:rPr lang="en-US">
                <a:solidFill>
                  <a:srgbClr val="1A2856"/>
                </a:solidFill>
                <a:latin typeface="Arial"/>
                <a:cs typeface="Arial"/>
              </a:rPr>
              <a:t>Compensation will reach out to the employee's manager with a recommendation</a:t>
            </a:r>
            <a:endParaRPr lang="en-US">
              <a:solidFill>
                <a:srgbClr val="1A2856"/>
              </a:solidFill>
              <a:cs typeface="Arial"/>
            </a:endParaRPr>
          </a:p>
          <a:p>
            <a:pPr marL="0" lvl="1" indent="0">
              <a:buNone/>
            </a:pPr>
            <a:endParaRPr lang="en-US">
              <a:solidFill>
                <a:srgbClr val="1A2856"/>
              </a:solidFill>
              <a:cs typeface="Arial"/>
            </a:endParaRPr>
          </a:p>
        </p:txBody>
      </p:sp>
    </p:spTree>
    <p:custDataLst>
      <p:tags r:id="rId1"/>
    </p:custDataLst>
    <p:extLst>
      <p:ext uri="{BB962C8B-B14F-4D97-AF65-F5344CB8AC3E}">
        <p14:creationId xmlns:p14="http://schemas.microsoft.com/office/powerpoint/2010/main" val="3747500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C7D4A-9A76-4A7D-9496-EF16BBBE0398}"/>
              </a:ext>
            </a:extLst>
          </p:cNvPr>
          <p:cNvSpPr>
            <a:spLocks noGrp="1"/>
          </p:cNvSpPr>
          <p:nvPr>
            <p:ph type="title"/>
          </p:nvPr>
        </p:nvSpPr>
        <p:spPr>
          <a:xfrm>
            <a:off x="609441" y="378494"/>
            <a:ext cx="10969943" cy="1142702"/>
          </a:xfrm>
        </p:spPr>
        <p:txBody>
          <a:bodyPr anchor="ctr">
            <a:normAutofit/>
          </a:bodyPr>
          <a:lstStyle/>
          <a:p>
            <a:r>
              <a:rPr lang="en-US" sz="3950">
                <a:cs typeface="Calibri Light"/>
              </a:rPr>
              <a:t>Promotions</a:t>
            </a:r>
          </a:p>
        </p:txBody>
      </p:sp>
      <p:sp>
        <p:nvSpPr>
          <p:cNvPr id="3" name="Content Placeholder 2">
            <a:extLst>
              <a:ext uri="{FF2B5EF4-FFF2-40B4-BE49-F238E27FC236}">
                <a16:creationId xmlns:a16="http://schemas.microsoft.com/office/drawing/2014/main" id="{4E52BF93-9901-4385-ABEB-D52C17D5273B}"/>
              </a:ext>
            </a:extLst>
          </p:cNvPr>
          <p:cNvSpPr>
            <a:spLocks noGrp="1"/>
          </p:cNvSpPr>
          <p:nvPr>
            <p:ph idx="1"/>
          </p:nvPr>
        </p:nvSpPr>
        <p:spPr>
          <a:xfrm>
            <a:off x="609441" y="1677950"/>
            <a:ext cx="10969943" cy="4590379"/>
          </a:xfrm>
        </p:spPr>
        <p:txBody>
          <a:bodyPr vert="horz" lIns="91440" tIns="45720" rIns="91440" bIns="45720" rtlCol="0" anchor="t">
            <a:normAutofit/>
          </a:bodyPr>
          <a:lstStyle/>
          <a:p>
            <a:pPr marL="304165" indent="-304165"/>
            <a:r>
              <a:rPr lang="en-US" sz="2400">
                <a:solidFill>
                  <a:srgbClr val="002060"/>
                </a:solidFill>
                <a:latin typeface="Arial"/>
                <a:cs typeface="Arial"/>
              </a:rPr>
              <a:t>Promotions are submitted and reviewed on a quarterly basis</a:t>
            </a:r>
            <a:endParaRPr lang="en-US" sz="2400">
              <a:solidFill>
                <a:srgbClr val="002060"/>
              </a:solidFill>
            </a:endParaRPr>
          </a:p>
          <a:p>
            <a:pPr marL="304165" indent="-304165"/>
            <a:r>
              <a:rPr lang="en-US" sz="2400">
                <a:solidFill>
                  <a:srgbClr val="002060"/>
                </a:solidFill>
                <a:latin typeface="Arial"/>
                <a:cs typeface="Arial"/>
              </a:rPr>
              <a:t>Managers need to complete the quarterly promo justification form by the 10th of the month prior to each quarterly effective date</a:t>
            </a:r>
          </a:p>
          <a:p>
            <a:pPr marL="304165" indent="-304165"/>
            <a:r>
              <a:rPr lang="en-US" sz="2400">
                <a:solidFill>
                  <a:srgbClr val="002060"/>
                </a:solidFill>
                <a:latin typeface="Arial"/>
                <a:cs typeface="Arial"/>
              </a:rPr>
              <a:t>To</a:t>
            </a:r>
            <a:r>
              <a:rPr lang="en-US" sz="2400" b="1">
                <a:solidFill>
                  <a:srgbClr val="002060"/>
                </a:solidFill>
                <a:latin typeface="Arial"/>
                <a:cs typeface="Arial"/>
              </a:rPr>
              <a:t> </a:t>
            </a:r>
            <a:r>
              <a:rPr lang="en-US" sz="2400">
                <a:solidFill>
                  <a:srgbClr val="002060"/>
                </a:solidFill>
                <a:latin typeface="Arial"/>
                <a:cs typeface="Arial"/>
              </a:rPr>
              <a:t>be eligible for a promotion or transfer, an employee must: </a:t>
            </a:r>
            <a:endParaRPr lang="en-US" sz="2400">
              <a:solidFill>
                <a:srgbClr val="002060"/>
              </a:solidFill>
            </a:endParaRPr>
          </a:p>
          <a:p>
            <a:pPr marL="913765" lvl="1" indent="-304165">
              <a:buFont typeface="Wingdings" panose="05000000000000000000" pitchFamily="2" charset="2"/>
              <a:buChar char="ü"/>
            </a:pPr>
            <a:r>
              <a:rPr lang="en-US" sz="2000">
                <a:solidFill>
                  <a:srgbClr val="002060"/>
                </a:solidFill>
                <a:latin typeface="Arial"/>
                <a:cs typeface="Arial"/>
              </a:rPr>
              <a:t>Have worked for </a:t>
            </a:r>
            <a:r>
              <a:rPr lang="en-US" sz="2000" err="1">
                <a:solidFill>
                  <a:srgbClr val="002060"/>
                </a:solidFill>
                <a:latin typeface="Arial"/>
                <a:cs typeface="Arial"/>
              </a:rPr>
              <a:t>eMoney</a:t>
            </a:r>
            <a:r>
              <a:rPr lang="en-US" sz="2000">
                <a:solidFill>
                  <a:srgbClr val="002060"/>
                </a:solidFill>
                <a:latin typeface="Arial"/>
                <a:cs typeface="Arial"/>
              </a:rPr>
              <a:t> and have been in their current position for at least 9 months (unless otherwise specified by department management); </a:t>
            </a:r>
            <a:endParaRPr lang="en-US" sz="2000">
              <a:solidFill>
                <a:srgbClr val="002060"/>
              </a:solidFill>
            </a:endParaRPr>
          </a:p>
          <a:p>
            <a:pPr marL="913765" lvl="1" indent="-304165">
              <a:buFont typeface="Wingdings" panose="05000000000000000000" pitchFamily="2" charset="2"/>
              <a:buChar char="ü"/>
            </a:pPr>
            <a:r>
              <a:rPr lang="en-US" sz="2000">
                <a:solidFill>
                  <a:srgbClr val="002060"/>
                </a:solidFill>
                <a:latin typeface="Arial"/>
                <a:cs typeface="Arial"/>
              </a:rPr>
              <a:t>Be a solid performer and/or have received a rating of “meets expectations” or higher on the most recent performance review; </a:t>
            </a:r>
            <a:endParaRPr lang="en-US" sz="2000">
              <a:solidFill>
                <a:srgbClr val="002060"/>
              </a:solidFill>
            </a:endParaRPr>
          </a:p>
          <a:p>
            <a:pPr marL="913765" lvl="1" indent="-304165">
              <a:buFont typeface="Wingdings" panose="05000000000000000000" pitchFamily="2" charset="2"/>
              <a:buChar char="ü"/>
            </a:pPr>
            <a:r>
              <a:rPr lang="en-US" sz="2000">
                <a:solidFill>
                  <a:srgbClr val="002060"/>
                </a:solidFill>
                <a:latin typeface="Arial"/>
                <a:cs typeface="Arial"/>
              </a:rPr>
              <a:t>Not currently be on a performance improvement plan or written warning; and </a:t>
            </a:r>
            <a:endParaRPr lang="en-US" sz="2000">
              <a:solidFill>
                <a:srgbClr val="002060"/>
              </a:solidFill>
            </a:endParaRPr>
          </a:p>
          <a:p>
            <a:pPr marL="913765" lvl="1" indent="-304165">
              <a:buFont typeface="Wingdings" panose="05000000000000000000" pitchFamily="2" charset="2"/>
              <a:buChar char="ü"/>
            </a:pPr>
            <a:r>
              <a:rPr lang="en-US" sz="2000">
                <a:solidFill>
                  <a:srgbClr val="002060"/>
                </a:solidFill>
                <a:latin typeface="Arial"/>
                <a:cs typeface="Arial"/>
              </a:rPr>
              <a:t>Meet the minimum requirements for the requested job and be able to perform the essential functions of the position </a:t>
            </a:r>
            <a:endParaRPr lang="en-US" sz="2000">
              <a:solidFill>
                <a:srgbClr val="002060"/>
              </a:solidFill>
            </a:endParaRPr>
          </a:p>
          <a:p>
            <a:pPr marL="0" indent="0">
              <a:buNone/>
            </a:pPr>
            <a:endParaRPr lang="en-US" sz="2150"/>
          </a:p>
          <a:p>
            <a:pPr marL="913765" lvl="1" indent="-304165">
              <a:buFont typeface="Wingdings" panose="05000000000000000000" pitchFamily="2" charset="2"/>
              <a:buChar char="ü"/>
            </a:pPr>
            <a:endParaRPr lang="en-US" sz="2199" b="1"/>
          </a:p>
        </p:txBody>
      </p:sp>
    </p:spTree>
    <p:custDataLst>
      <p:tags r:id="rId1"/>
    </p:custDataLst>
    <p:extLst>
      <p:ext uri="{BB962C8B-B14F-4D97-AF65-F5344CB8AC3E}">
        <p14:creationId xmlns:p14="http://schemas.microsoft.com/office/powerpoint/2010/main" val="1973703979"/>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extBox 367">
            <a:extLst>
              <a:ext uri="{FF2B5EF4-FFF2-40B4-BE49-F238E27FC236}">
                <a16:creationId xmlns:a16="http://schemas.microsoft.com/office/drawing/2014/main" id="{AACD8853-10C6-68FC-6E84-F526E4A0F7B9}"/>
              </a:ext>
            </a:extLst>
          </p:cNvPr>
          <p:cNvSpPr txBox="1"/>
          <p:nvPr/>
        </p:nvSpPr>
        <p:spPr>
          <a:xfrm>
            <a:off x="6094493" y="1521889"/>
            <a:ext cx="4626979" cy="4392592"/>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itle 4"/>
          <p:cNvSpPr>
            <a:spLocks noGrp="1"/>
          </p:cNvSpPr>
          <p:nvPr>
            <p:ph type="title"/>
          </p:nvPr>
        </p:nvSpPr>
        <p:spPr/>
        <p:txBody>
          <a:bodyPr/>
          <a:lstStyle/>
          <a:p>
            <a:r>
              <a:rPr lang="en-US">
                <a:cs typeface="Calibri Light"/>
              </a:rPr>
              <a:t>Promotions</a:t>
            </a:r>
            <a:endParaRPr lang="en-US"/>
          </a:p>
        </p:txBody>
      </p:sp>
      <p:sp>
        <p:nvSpPr>
          <p:cNvPr id="6" name="Content Placeholder 5"/>
          <p:cNvSpPr>
            <a:spLocks noGrp="1"/>
          </p:cNvSpPr>
          <p:nvPr>
            <p:ph idx="1"/>
          </p:nvPr>
        </p:nvSpPr>
        <p:spPr>
          <a:xfrm>
            <a:off x="934623" y="1521877"/>
            <a:ext cx="4730172" cy="4747191"/>
          </a:xfrm>
          <a:noFill/>
        </p:spPr>
        <p:txBody>
          <a:bodyPr vert="horz" lIns="91440" tIns="45720" rIns="91440" bIns="45720" rtlCol="0" anchor="t">
            <a:normAutofit lnSpcReduction="10000"/>
          </a:bodyPr>
          <a:lstStyle/>
          <a:p>
            <a:pPr marL="304165" indent="-304165"/>
            <a:r>
              <a:rPr lang="en-US" sz="2400">
                <a:solidFill>
                  <a:schemeClr val="accent1"/>
                </a:solidFill>
                <a:latin typeface="Arial"/>
                <a:cs typeface="Arial"/>
              </a:rPr>
              <a:t>So far in 2022</a:t>
            </a:r>
            <a:r>
              <a:rPr lang="en-US">
                <a:solidFill>
                  <a:schemeClr val="accent1"/>
                </a:solidFill>
                <a:latin typeface="Arial"/>
                <a:cs typeface="Arial"/>
              </a:rPr>
              <a:t>:</a:t>
            </a:r>
            <a:endParaRPr lang="en-US">
              <a:solidFill>
                <a:schemeClr val="accent1"/>
              </a:solidFill>
            </a:endParaRPr>
          </a:p>
          <a:p>
            <a:pPr marL="913765" lvl="1" indent="-304165"/>
            <a:r>
              <a:rPr lang="en-US" sz="2400">
                <a:solidFill>
                  <a:schemeClr val="accent1"/>
                </a:solidFill>
                <a:latin typeface="Arial"/>
                <a:cs typeface="Arial"/>
              </a:rPr>
              <a:t>75 promotions </a:t>
            </a:r>
          </a:p>
          <a:p>
            <a:pPr marL="913765" lvl="1" indent="-304165"/>
            <a:r>
              <a:rPr lang="en-US" sz="2400">
                <a:solidFill>
                  <a:schemeClr val="accent1"/>
                </a:solidFill>
                <a:latin typeface="Arial"/>
                <a:cs typeface="Arial"/>
              </a:rPr>
              <a:t>9 transfers</a:t>
            </a:r>
            <a:endParaRPr lang="en-US" sz="2400">
              <a:solidFill>
                <a:schemeClr val="accent1"/>
              </a:solidFill>
            </a:endParaRPr>
          </a:p>
          <a:p>
            <a:pPr marL="913765" lvl="1" indent="-304165"/>
            <a:r>
              <a:rPr lang="en-US" sz="2400">
                <a:solidFill>
                  <a:schemeClr val="accent1"/>
                </a:solidFill>
                <a:latin typeface="Arial"/>
                <a:cs typeface="Arial"/>
              </a:rPr>
              <a:t>12% of employee base</a:t>
            </a:r>
          </a:p>
          <a:p>
            <a:pPr marL="913765" lvl="1" indent="-304165"/>
            <a:endParaRPr lang="en-US" sz="2400">
              <a:solidFill>
                <a:schemeClr val="accent1"/>
              </a:solidFill>
              <a:latin typeface="Arial"/>
              <a:cs typeface="Arial"/>
            </a:endParaRPr>
          </a:p>
          <a:p>
            <a:pPr marL="304165" indent="-304165"/>
            <a:r>
              <a:rPr lang="en-US" sz="2400">
                <a:solidFill>
                  <a:schemeClr val="accent1"/>
                </a:solidFill>
                <a:latin typeface="Arial"/>
                <a:cs typeface="Arial"/>
              </a:rPr>
              <a:t>Since October 1, 2019:</a:t>
            </a:r>
            <a:endParaRPr lang="en-US" sz="2400">
              <a:solidFill>
                <a:schemeClr val="accent1"/>
              </a:solidFill>
            </a:endParaRPr>
          </a:p>
          <a:p>
            <a:pPr marL="913765" lvl="1" indent="-304165"/>
            <a:r>
              <a:rPr lang="en-US" sz="2400">
                <a:solidFill>
                  <a:schemeClr val="accent1"/>
                </a:solidFill>
                <a:latin typeface="Arial"/>
                <a:cs typeface="Arial"/>
              </a:rPr>
              <a:t>295 promotions</a:t>
            </a:r>
            <a:endParaRPr lang="en-US" sz="2400">
              <a:solidFill>
                <a:schemeClr val="accent1"/>
              </a:solidFill>
            </a:endParaRPr>
          </a:p>
          <a:p>
            <a:pPr marL="913765" lvl="1" indent="-304165"/>
            <a:r>
              <a:rPr lang="en-US" sz="2400">
                <a:solidFill>
                  <a:schemeClr val="accent1"/>
                </a:solidFill>
                <a:latin typeface="Arial"/>
                <a:cs typeface="Arial"/>
              </a:rPr>
              <a:t>73 transfers</a:t>
            </a:r>
            <a:endParaRPr lang="en-US" sz="2400">
              <a:solidFill>
                <a:schemeClr val="accent1"/>
              </a:solidFill>
            </a:endParaRPr>
          </a:p>
          <a:p>
            <a:pPr marL="609600" lvl="1" indent="0">
              <a:buNone/>
            </a:pPr>
            <a:endParaRPr lang="en-US" sz="2400">
              <a:solidFill>
                <a:schemeClr val="accent1"/>
              </a:solidFill>
            </a:endParaRPr>
          </a:p>
          <a:p>
            <a:pPr marL="304165" indent="-304165"/>
            <a:r>
              <a:rPr lang="en-US" sz="2400">
                <a:solidFill>
                  <a:schemeClr val="accent1"/>
                </a:solidFill>
                <a:latin typeface="Arial"/>
                <a:cs typeface="Arial"/>
              </a:rPr>
              <a:t>Of those 295 promotions, 229 are still employed at eMoney</a:t>
            </a:r>
            <a:r>
              <a:rPr lang="en-US">
                <a:solidFill>
                  <a:schemeClr val="accent1"/>
                </a:solidFill>
                <a:latin typeface="Arial"/>
                <a:cs typeface="Arial"/>
              </a:rPr>
              <a:t> (78% retention rate)</a:t>
            </a:r>
            <a:endParaRPr lang="en-US" sz="2400">
              <a:solidFill>
                <a:schemeClr val="accent1"/>
              </a:solidFill>
              <a:latin typeface="Arial"/>
              <a:cs typeface="Arial"/>
            </a:endParaRPr>
          </a:p>
        </p:txBody>
      </p:sp>
      <p:graphicFrame>
        <p:nvGraphicFramePr>
          <p:cNvPr id="2" name="Diagram 2">
            <a:extLst>
              <a:ext uri="{FF2B5EF4-FFF2-40B4-BE49-F238E27FC236}">
                <a16:creationId xmlns:a16="http://schemas.microsoft.com/office/drawing/2014/main" id="{29DA6800-2529-BDF8-2FEB-4552FA470191}"/>
              </a:ext>
            </a:extLst>
          </p:cNvPr>
          <p:cNvGraphicFramePr/>
          <p:nvPr>
            <p:extLst>
              <p:ext uri="{D42A27DB-BD31-4B8C-83A1-F6EECF244321}">
                <p14:modId xmlns:p14="http://schemas.microsoft.com/office/powerpoint/2010/main" val="611915174"/>
              </p:ext>
            </p:extLst>
          </p:nvPr>
        </p:nvGraphicFramePr>
        <p:xfrm>
          <a:off x="6436985" y="2189817"/>
          <a:ext cx="4090135" cy="35469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93" name="TextBox 292">
            <a:extLst>
              <a:ext uri="{FF2B5EF4-FFF2-40B4-BE49-F238E27FC236}">
                <a16:creationId xmlns:a16="http://schemas.microsoft.com/office/drawing/2014/main" id="{FAC3D73C-A4A6-2EDC-8B85-1071C978C394}"/>
              </a:ext>
            </a:extLst>
          </p:cNvPr>
          <p:cNvSpPr txBox="1"/>
          <p:nvPr/>
        </p:nvSpPr>
        <p:spPr>
          <a:xfrm>
            <a:off x="6836988" y="1658773"/>
            <a:ext cx="36113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accent1"/>
                </a:solidFill>
                <a:cs typeface="Arial"/>
              </a:rPr>
              <a:t>Since October 1, 2019</a:t>
            </a:r>
          </a:p>
        </p:txBody>
      </p:sp>
    </p:spTree>
    <p:custDataLst>
      <p:tags r:id="rId1"/>
    </p:custDataLst>
    <p:extLst>
      <p:ext uri="{BB962C8B-B14F-4D97-AF65-F5344CB8AC3E}">
        <p14:creationId xmlns:p14="http://schemas.microsoft.com/office/powerpoint/2010/main" val="4062725994"/>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extBox 367">
            <a:extLst>
              <a:ext uri="{FF2B5EF4-FFF2-40B4-BE49-F238E27FC236}">
                <a16:creationId xmlns:a16="http://schemas.microsoft.com/office/drawing/2014/main" id="{AACD8853-10C6-68FC-6E84-F526E4A0F7B9}"/>
              </a:ext>
            </a:extLst>
          </p:cNvPr>
          <p:cNvSpPr txBox="1"/>
          <p:nvPr/>
        </p:nvSpPr>
        <p:spPr>
          <a:xfrm>
            <a:off x="6094493" y="1521889"/>
            <a:ext cx="4626979" cy="4392592"/>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itle 4"/>
          <p:cNvSpPr>
            <a:spLocks noGrp="1"/>
          </p:cNvSpPr>
          <p:nvPr>
            <p:ph type="title"/>
          </p:nvPr>
        </p:nvSpPr>
        <p:spPr/>
        <p:txBody>
          <a:bodyPr/>
          <a:lstStyle/>
          <a:p>
            <a:r>
              <a:rPr lang="en-US">
                <a:cs typeface="Calibri Light"/>
              </a:rPr>
              <a:t>Promotions</a:t>
            </a:r>
            <a:endParaRPr lang="en-US"/>
          </a:p>
        </p:txBody>
      </p:sp>
      <p:sp>
        <p:nvSpPr>
          <p:cNvPr id="6" name="Content Placeholder 5"/>
          <p:cNvSpPr>
            <a:spLocks noGrp="1"/>
          </p:cNvSpPr>
          <p:nvPr>
            <p:ph idx="1"/>
          </p:nvPr>
        </p:nvSpPr>
        <p:spPr>
          <a:xfrm>
            <a:off x="934623" y="1521877"/>
            <a:ext cx="4730172" cy="4747191"/>
          </a:xfrm>
          <a:noFill/>
        </p:spPr>
        <p:txBody>
          <a:bodyPr vert="horz" lIns="91440" tIns="45720" rIns="91440" bIns="45720" rtlCol="0" anchor="t">
            <a:normAutofit lnSpcReduction="10000"/>
          </a:bodyPr>
          <a:lstStyle/>
          <a:p>
            <a:pPr marL="304165" indent="-304165"/>
            <a:r>
              <a:rPr lang="en-US" sz="2400">
                <a:solidFill>
                  <a:schemeClr val="accent1"/>
                </a:solidFill>
                <a:latin typeface="Arial"/>
                <a:cs typeface="Arial"/>
              </a:rPr>
              <a:t>So far in 2022</a:t>
            </a:r>
            <a:r>
              <a:rPr lang="en-US">
                <a:solidFill>
                  <a:schemeClr val="accent1"/>
                </a:solidFill>
                <a:latin typeface="Arial"/>
                <a:cs typeface="Arial"/>
              </a:rPr>
              <a:t>:</a:t>
            </a:r>
            <a:endParaRPr lang="en-US">
              <a:solidFill>
                <a:schemeClr val="accent1"/>
              </a:solidFill>
            </a:endParaRPr>
          </a:p>
          <a:p>
            <a:pPr marL="913765" lvl="1" indent="-304165"/>
            <a:r>
              <a:rPr lang="en-US" sz="2400">
                <a:solidFill>
                  <a:schemeClr val="accent1"/>
                </a:solidFill>
                <a:latin typeface="Arial"/>
                <a:cs typeface="Arial"/>
              </a:rPr>
              <a:t>75 promotions </a:t>
            </a:r>
          </a:p>
          <a:p>
            <a:pPr marL="913765" lvl="1" indent="-304165"/>
            <a:r>
              <a:rPr lang="en-US" sz="2400">
                <a:solidFill>
                  <a:schemeClr val="accent1"/>
                </a:solidFill>
                <a:latin typeface="Arial"/>
                <a:cs typeface="Arial"/>
              </a:rPr>
              <a:t>9 transfers</a:t>
            </a:r>
            <a:endParaRPr lang="en-US" sz="2400">
              <a:solidFill>
                <a:schemeClr val="accent1"/>
              </a:solidFill>
            </a:endParaRPr>
          </a:p>
          <a:p>
            <a:pPr marL="913765" lvl="1" indent="-304165"/>
            <a:r>
              <a:rPr lang="en-US" sz="2400">
                <a:solidFill>
                  <a:schemeClr val="accent1"/>
                </a:solidFill>
                <a:latin typeface="Arial"/>
                <a:cs typeface="Arial"/>
              </a:rPr>
              <a:t>12% of employee base</a:t>
            </a:r>
          </a:p>
          <a:p>
            <a:pPr marL="913765" lvl="1" indent="-304165"/>
            <a:endParaRPr lang="en-US" sz="2400">
              <a:solidFill>
                <a:schemeClr val="accent1"/>
              </a:solidFill>
              <a:latin typeface="Arial"/>
              <a:cs typeface="Arial"/>
            </a:endParaRPr>
          </a:p>
          <a:p>
            <a:pPr marL="304165" indent="-304165"/>
            <a:r>
              <a:rPr lang="en-US" sz="2400">
                <a:solidFill>
                  <a:schemeClr val="accent1"/>
                </a:solidFill>
                <a:latin typeface="Arial"/>
                <a:cs typeface="Arial"/>
              </a:rPr>
              <a:t>Since October 1, 2019:</a:t>
            </a:r>
            <a:endParaRPr lang="en-US" sz="2400">
              <a:solidFill>
                <a:schemeClr val="accent1"/>
              </a:solidFill>
            </a:endParaRPr>
          </a:p>
          <a:p>
            <a:pPr marL="913765" lvl="1" indent="-304165"/>
            <a:r>
              <a:rPr lang="en-US" sz="2400">
                <a:solidFill>
                  <a:schemeClr val="accent1"/>
                </a:solidFill>
                <a:latin typeface="Arial"/>
                <a:cs typeface="Arial"/>
              </a:rPr>
              <a:t>295 promotions</a:t>
            </a:r>
            <a:endParaRPr lang="en-US" sz="2400">
              <a:solidFill>
                <a:schemeClr val="accent1"/>
              </a:solidFill>
            </a:endParaRPr>
          </a:p>
          <a:p>
            <a:pPr marL="913765" lvl="1" indent="-304165"/>
            <a:r>
              <a:rPr lang="en-US" sz="2400">
                <a:solidFill>
                  <a:schemeClr val="accent1"/>
                </a:solidFill>
                <a:latin typeface="Arial"/>
                <a:cs typeface="Arial"/>
              </a:rPr>
              <a:t>73 transfers</a:t>
            </a:r>
            <a:endParaRPr lang="en-US" sz="2400">
              <a:solidFill>
                <a:schemeClr val="accent1"/>
              </a:solidFill>
            </a:endParaRPr>
          </a:p>
          <a:p>
            <a:pPr marL="609600" lvl="1" indent="0">
              <a:buNone/>
            </a:pPr>
            <a:endParaRPr lang="en-US" sz="2400">
              <a:solidFill>
                <a:schemeClr val="accent1"/>
              </a:solidFill>
            </a:endParaRPr>
          </a:p>
          <a:p>
            <a:pPr marL="304165" indent="-304165"/>
            <a:r>
              <a:rPr lang="en-US" sz="2400">
                <a:solidFill>
                  <a:schemeClr val="accent1"/>
                </a:solidFill>
                <a:latin typeface="Arial"/>
                <a:cs typeface="Arial"/>
              </a:rPr>
              <a:t>Of those 295 promotions, 229 are still employed at eMoney</a:t>
            </a:r>
            <a:r>
              <a:rPr lang="en-US">
                <a:solidFill>
                  <a:schemeClr val="accent1"/>
                </a:solidFill>
                <a:latin typeface="Arial"/>
                <a:cs typeface="Arial"/>
              </a:rPr>
              <a:t> (78% retention rate)</a:t>
            </a:r>
            <a:endParaRPr lang="en-US" sz="2400">
              <a:solidFill>
                <a:schemeClr val="accent1"/>
              </a:solidFill>
              <a:latin typeface="Arial"/>
              <a:cs typeface="Arial"/>
            </a:endParaRPr>
          </a:p>
        </p:txBody>
      </p:sp>
      <p:graphicFrame>
        <p:nvGraphicFramePr>
          <p:cNvPr id="2" name="Diagram 2">
            <a:extLst>
              <a:ext uri="{FF2B5EF4-FFF2-40B4-BE49-F238E27FC236}">
                <a16:creationId xmlns:a16="http://schemas.microsoft.com/office/drawing/2014/main" id="{29DA6800-2529-BDF8-2FEB-4552FA470191}"/>
              </a:ext>
            </a:extLst>
          </p:cNvPr>
          <p:cNvGraphicFramePr/>
          <p:nvPr/>
        </p:nvGraphicFramePr>
        <p:xfrm>
          <a:off x="6436985" y="2189817"/>
          <a:ext cx="4090135" cy="35469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93" name="TextBox 292">
            <a:extLst>
              <a:ext uri="{FF2B5EF4-FFF2-40B4-BE49-F238E27FC236}">
                <a16:creationId xmlns:a16="http://schemas.microsoft.com/office/drawing/2014/main" id="{FAC3D73C-A4A6-2EDC-8B85-1071C978C394}"/>
              </a:ext>
            </a:extLst>
          </p:cNvPr>
          <p:cNvSpPr txBox="1"/>
          <p:nvPr/>
        </p:nvSpPr>
        <p:spPr>
          <a:xfrm>
            <a:off x="6836988" y="1658773"/>
            <a:ext cx="36113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accent1"/>
                </a:solidFill>
                <a:cs typeface="Arial"/>
              </a:rPr>
              <a:t>Since October 1, 2019</a:t>
            </a:r>
          </a:p>
        </p:txBody>
      </p:sp>
      <p:pic>
        <p:nvPicPr>
          <p:cNvPr id="3" name="TR Lunch and Learn Slide 14V2-1080p-221024">
            <a:hlinkClick r:id="" action="ppaction://media"/>
            <a:extLst>
              <a:ext uri="{FF2B5EF4-FFF2-40B4-BE49-F238E27FC236}">
                <a16:creationId xmlns:a16="http://schemas.microsoft.com/office/drawing/2014/main" id="{7F4CABCD-FE87-8A25-F490-7D065125B3AE}"/>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0" y="0"/>
            <a:ext cx="12188825" cy="6856413"/>
          </a:xfrm>
          <a:prstGeom prst="rect">
            <a:avLst/>
          </a:prstGeom>
        </p:spPr>
      </p:pic>
    </p:spTree>
    <p:custDataLst>
      <p:tags r:id="rId1"/>
    </p:custDataLst>
    <p:extLst>
      <p:ext uri="{BB962C8B-B14F-4D97-AF65-F5344CB8AC3E}">
        <p14:creationId xmlns:p14="http://schemas.microsoft.com/office/powerpoint/2010/main" val="233505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cs typeface="Calibri Light"/>
              </a:rPr>
              <a:t>Total Reward Statements</a:t>
            </a:r>
            <a:endParaRPr lang="en-US"/>
          </a:p>
        </p:txBody>
      </p:sp>
      <p:sp>
        <p:nvSpPr>
          <p:cNvPr id="6" name="Content Placeholder 5"/>
          <p:cNvSpPr>
            <a:spLocks noGrp="1"/>
          </p:cNvSpPr>
          <p:nvPr>
            <p:ph idx="1"/>
          </p:nvPr>
        </p:nvSpPr>
        <p:spPr>
          <a:xfrm>
            <a:off x="609441" y="1869208"/>
            <a:ext cx="10969943" cy="4862553"/>
          </a:xfrm>
        </p:spPr>
        <p:txBody>
          <a:bodyPr vert="horz" lIns="91440" tIns="45720" rIns="91440" bIns="45720" rtlCol="0" anchor="t">
            <a:normAutofit/>
          </a:bodyPr>
          <a:lstStyle/>
          <a:p>
            <a:pPr marL="0" indent="0">
              <a:buNone/>
            </a:pPr>
            <a:r>
              <a:rPr lang="en-US">
                <a:latin typeface="Arial"/>
                <a:cs typeface="Arial"/>
              </a:rPr>
              <a:t>Employees</a:t>
            </a:r>
            <a:r>
              <a:rPr lang="en-US" sz="2400">
                <a:latin typeface="Arial"/>
                <a:cs typeface="Arial"/>
              </a:rPr>
              <a:t> </a:t>
            </a:r>
            <a:r>
              <a:rPr lang="en-US">
                <a:latin typeface="Arial"/>
                <a:cs typeface="Arial"/>
              </a:rPr>
              <a:t>have</a:t>
            </a:r>
            <a:r>
              <a:rPr lang="en-US" sz="2400">
                <a:latin typeface="Arial"/>
                <a:cs typeface="Arial"/>
              </a:rPr>
              <a:t> access to a personalized Total Rewards Statement in ADP</a:t>
            </a:r>
            <a:endParaRPr lang="en-US"/>
          </a:p>
          <a:p>
            <a:pPr marL="0" indent="0">
              <a:buNone/>
            </a:pPr>
            <a:endParaRPr lang="en-US" sz="2400">
              <a:cs typeface="Arial"/>
            </a:endParaRPr>
          </a:p>
          <a:p>
            <a:pPr marL="304165" indent="-304165"/>
            <a:endParaRPr lang="en-US" sz="2400">
              <a:cs typeface="Arial"/>
            </a:endParaRPr>
          </a:p>
          <a:p>
            <a:pPr marL="0" indent="0">
              <a:buNone/>
            </a:pPr>
            <a:endParaRPr lang="en-US" sz="2400">
              <a:cs typeface="Arial"/>
            </a:endParaRPr>
          </a:p>
          <a:p>
            <a:pPr marL="913765" lvl="1" indent="-304165"/>
            <a:endParaRPr lang="en-US" sz="2400"/>
          </a:p>
          <a:p>
            <a:pPr marL="304165" indent="-304165"/>
            <a:endParaRPr lang="en-US" sz="2400"/>
          </a:p>
          <a:p>
            <a:pPr marL="0" indent="0">
              <a:buNone/>
            </a:pPr>
            <a:endParaRPr lang="en-US" sz="2400"/>
          </a:p>
          <a:p>
            <a:pPr marL="304165" indent="-304165"/>
            <a:endParaRPr lang="en-US" sz="2400"/>
          </a:p>
        </p:txBody>
      </p:sp>
      <p:pic>
        <p:nvPicPr>
          <p:cNvPr id="9" name="Picture 10" descr="Graphical user interface, application, Word&#10;&#10;Description automatically generated">
            <a:extLst>
              <a:ext uri="{FF2B5EF4-FFF2-40B4-BE49-F238E27FC236}">
                <a16:creationId xmlns:a16="http://schemas.microsoft.com/office/drawing/2014/main" id="{C4522DAB-C478-A8F9-F58E-C444CB1CA820}"/>
              </a:ext>
            </a:extLst>
          </p:cNvPr>
          <p:cNvPicPr>
            <a:picLocks noChangeAspect="1"/>
          </p:cNvPicPr>
          <p:nvPr/>
        </p:nvPicPr>
        <p:blipFill>
          <a:blip r:embed="rId3"/>
          <a:stretch>
            <a:fillRect/>
          </a:stretch>
        </p:blipFill>
        <p:spPr>
          <a:xfrm>
            <a:off x="1307928" y="2359232"/>
            <a:ext cx="9267693" cy="3939935"/>
          </a:xfrm>
          <a:prstGeom prst="rect">
            <a:avLst/>
          </a:prstGeom>
        </p:spPr>
      </p:pic>
      <p:sp>
        <p:nvSpPr>
          <p:cNvPr id="11" name="Arrow: Left 10">
            <a:extLst>
              <a:ext uri="{FF2B5EF4-FFF2-40B4-BE49-F238E27FC236}">
                <a16:creationId xmlns:a16="http://schemas.microsoft.com/office/drawing/2014/main" id="{AE84786C-1E22-7723-3FDC-AB3707F0A6B8}"/>
              </a:ext>
            </a:extLst>
          </p:cNvPr>
          <p:cNvSpPr/>
          <p:nvPr/>
        </p:nvSpPr>
        <p:spPr>
          <a:xfrm rot="960000">
            <a:off x="8433409" y="5499687"/>
            <a:ext cx="978408" cy="484632"/>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9348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cs typeface="Calibri Light"/>
              </a:rPr>
              <a:t>Example:</a:t>
            </a:r>
            <a:endParaRPr lang="en-US"/>
          </a:p>
        </p:txBody>
      </p:sp>
      <p:pic>
        <p:nvPicPr>
          <p:cNvPr id="2" name="Picture 2" descr="Graphical user interface&#10;&#10;Description automatically generated">
            <a:extLst>
              <a:ext uri="{FF2B5EF4-FFF2-40B4-BE49-F238E27FC236}">
                <a16:creationId xmlns:a16="http://schemas.microsoft.com/office/drawing/2014/main" id="{08A4F8A7-F6B9-3345-3D80-9B77369D58B3}"/>
              </a:ext>
            </a:extLst>
          </p:cNvPr>
          <p:cNvPicPr>
            <a:picLocks noChangeAspect="1"/>
          </p:cNvPicPr>
          <p:nvPr/>
        </p:nvPicPr>
        <p:blipFill>
          <a:blip r:embed="rId2"/>
          <a:stretch>
            <a:fillRect/>
          </a:stretch>
        </p:blipFill>
        <p:spPr>
          <a:xfrm>
            <a:off x="4126291" y="283805"/>
            <a:ext cx="6487014" cy="2900897"/>
          </a:xfrm>
          <a:prstGeom prst="rect">
            <a:avLst/>
          </a:prstGeom>
        </p:spPr>
      </p:pic>
      <p:pic>
        <p:nvPicPr>
          <p:cNvPr id="3" name="Picture 3" descr="Graphical user interface, application&#10;&#10;Description automatically generated">
            <a:extLst>
              <a:ext uri="{FF2B5EF4-FFF2-40B4-BE49-F238E27FC236}">
                <a16:creationId xmlns:a16="http://schemas.microsoft.com/office/drawing/2014/main" id="{808AD9B7-F942-9314-6938-503B186FF911}"/>
              </a:ext>
            </a:extLst>
          </p:cNvPr>
          <p:cNvPicPr>
            <a:picLocks noChangeAspect="1"/>
          </p:cNvPicPr>
          <p:nvPr/>
        </p:nvPicPr>
        <p:blipFill>
          <a:blip r:embed="rId3"/>
          <a:stretch>
            <a:fillRect/>
          </a:stretch>
        </p:blipFill>
        <p:spPr>
          <a:xfrm>
            <a:off x="4126291" y="3302713"/>
            <a:ext cx="6487014" cy="3270723"/>
          </a:xfrm>
          <a:prstGeom prst="rect">
            <a:avLst/>
          </a:prstGeom>
        </p:spPr>
      </p:pic>
      <p:sp>
        <p:nvSpPr>
          <p:cNvPr id="4" name="TextBox 3">
            <a:extLst>
              <a:ext uri="{FF2B5EF4-FFF2-40B4-BE49-F238E27FC236}">
                <a16:creationId xmlns:a16="http://schemas.microsoft.com/office/drawing/2014/main" id="{CC49235F-7125-2D71-CAD3-D55CB8EA2007}"/>
              </a:ext>
            </a:extLst>
          </p:cNvPr>
          <p:cNvSpPr txBox="1"/>
          <p:nvPr/>
        </p:nvSpPr>
        <p:spPr>
          <a:xfrm>
            <a:off x="678304" y="1715027"/>
            <a:ext cx="2885389" cy="34676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
              </a:spcAft>
            </a:pPr>
            <a:r>
              <a:rPr lang="en-US" sz="1800"/>
              <a:t>Each section can be expanded to view detail including employer paid and employee paid portion</a:t>
            </a:r>
            <a:endParaRPr lang="en-US"/>
          </a:p>
          <a:p>
            <a:pPr>
              <a:spcAft>
                <a:spcPts val="100"/>
              </a:spcAft>
            </a:pPr>
            <a:endParaRPr lang="en-US" sz="1800">
              <a:cs typeface="Arial" panose="020B0604020202020204"/>
            </a:endParaRPr>
          </a:p>
          <a:p>
            <a:pPr>
              <a:spcAft>
                <a:spcPts val="100"/>
              </a:spcAft>
            </a:pPr>
            <a:r>
              <a:rPr lang="en-US" sz="1800"/>
              <a:t>Non-monetary benefits are listed in the area on the left, such as Flexible Work Option, </a:t>
            </a:r>
            <a:endParaRPr lang="en-US" sz="1800">
              <a:cs typeface="Arial" panose="020B0604020202020204"/>
            </a:endParaRPr>
          </a:p>
          <a:p>
            <a:pPr>
              <a:spcAft>
                <a:spcPts val="100"/>
              </a:spcAft>
            </a:pPr>
            <a:r>
              <a:rPr lang="en-US" sz="1800"/>
              <a:t>EAP, Wellness Benefits, etc.</a:t>
            </a:r>
            <a:endParaRPr lang="en-US" sz="1800">
              <a:cs typeface="Arial" panose="020B0604020202020204"/>
            </a:endParaRPr>
          </a:p>
        </p:txBody>
      </p:sp>
    </p:spTree>
    <p:extLst>
      <p:ext uri="{BB962C8B-B14F-4D97-AF65-F5344CB8AC3E}">
        <p14:creationId xmlns:p14="http://schemas.microsoft.com/office/powerpoint/2010/main" val="3274994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cs typeface="Calibri Light"/>
              </a:rPr>
              <a:t>Total Reward Statements</a:t>
            </a:r>
            <a:endParaRPr lang="en-US"/>
          </a:p>
        </p:txBody>
      </p:sp>
      <p:sp>
        <p:nvSpPr>
          <p:cNvPr id="6" name="Content Placeholder 5"/>
          <p:cNvSpPr>
            <a:spLocks noGrp="1"/>
          </p:cNvSpPr>
          <p:nvPr>
            <p:ph idx="1"/>
          </p:nvPr>
        </p:nvSpPr>
        <p:spPr>
          <a:xfrm>
            <a:off x="2418411" y="5781007"/>
            <a:ext cx="7020227" cy="432755"/>
          </a:xfrm>
        </p:spPr>
        <p:txBody>
          <a:bodyPr vert="horz" lIns="91440" tIns="45720" rIns="91440" bIns="45720" rtlCol="0" anchor="t">
            <a:normAutofit fontScale="92500" lnSpcReduction="20000"/>
          </a:bodyPr>
          <a:lstStyle/>
          <a:p>
            <a:pPr marL="0" indent="0">
              <a:lnSpc>
                <a:spcPct val="120000"/>
              </a:lnSpc>
              <a:spcBef>
                <a:spcPts val="1300"/>
              </a:spcBef>
              <a:buNone/>
            </a:pPr>
            <a:r>
              <a:rPr lang="en-US">
                <a:latin typeface="Arial"/>
                <a:cs typeface="Arial"/>
              </a:rPr>
              <a:t>Employees</a:t>
            </a:r>
            <a:r>
              <a:rPr lang="en-US" sz="2400">
                <a:latin typeface="Arial"/>
                <a:cs typeface="Arial"/>
              </a:rPr>
              <a:t> can download the statement and/or print it</a:t>
            </a:r>
            <a:endParaRPr lang="en-US" sz="2400">
              <a:cs typeface="Arial"/>
            </a:endParaRPr>
          </a:p>
          <a:p>
            <a:pPr marL="304165" indent="-304165"/>
            <a:endParaRPr lang="en-US" sz="2400"/>
          </a:p>
          <a:p>
            <a:pPr marL="0" indent="0">
              <a:buNone/>
            </a:pPr>
            <a:endParaRPr lang="en-US" sz="2400"/>
          </a:p>
        </p:txBody>
      </p:sp>
      <p:pic>
        <p:nvPicPr>
          <p:cNvPr id="4" name="Picture 6" descr="Graphical user interface, text, application&#10;&#10;Description automatically generated">
            <a:extLst>
              <a:ext uri="{FF2B5EF4-FFF2-40B4-BE49-F238E27FC236}">
                <a16:creationId xmlns:a16="http://schemas.microsoft.com/office/drawing/2014/main" id="{6FF6216A-0B61-96BE-84A6-99787713AB3D}"/>
              </a:ext>
            </a:extLst>
          </p:cNvPr>
          <p:cNvPicPr>
            <a:picLocks noChangeAspect="1"/>
          </p:cNvPicPr>
          <p:nvPr/>
        </p:nvPicPr>
        <p:blipFill>
          <a:blip r:embed="rId3"/>
          <a:stretch>
            <a:fillRect/>
          </a:stretch>
        </p:blipFill>
        <p:spPr>
          <a:xfrm>
            <a:off x="2559577" y="1669768"/>
            <a:ext cx="6748154" cy="3734267"/>
          </a:xfrm>
          <a:prstGeom prst="rect">
            <a:avLst/>
          </a:prstGeom>
        </p:spPr>
      </p:pic>
    </p:spTree>
    <p:custDataLst>
      <p:tags r:id="rId1"/>
    </p:custDataLst>
    <p:extLst>
      <p:ext uri="{BB962C8B-B14F-4D97-AF65-F5344CB8AC3E}">
        <p14:creationId xmlns:p14="http://schemas.microsoft.com/office/powerpoint/2010/main" val="807561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B591A-C7C9-4745-9B6D-6B1E801C66F5}"/>
              </a:ext>
            </a:extLst>
          </p:cNvPr>
          <p:cNvSpPr>
            <a:spLocks noGrp="1"/>
          </p:cNvSpPr>
          <p:nvPr>
            <p:ph type="title"/>
          </p:nvPr>
        </p:nvSpPr>
        <p:spPr/>
        <p:txBody>
          <a:bodyPr/>
          <a:lstStyle/>
          <a:p>
            <a:r>
              <a:rPr lang="en-US">
                <a:cs typeface="Calibri Light"/>
              </a:rPr>
              <a:t>Additional Comp Resources</a:t>
            </a:r>
            <a:endParaRPr lang="en-US"/>
          </a:p>
        </p:txBody>
      </p:sp>
      <p:sp>
        <p:nvSpPr>
          <p:cNvPr id="5" name="TextBox 4">
            <a:extLst>
              <a:ext uri="{FF2B5EF4-FFF2-40B4-BE49-F238E27FC236}">
                <a16:creationId xmlns:a16="http://schemas.microsoft.com/office/drawing/2014/main" id="{A5F6E185-7FB2-4B48-9384-A9475E458CDF}"/>
              </a:ext>
            </a:extLst>
          </p:cNvPr>
          <p:cNvSpPr txBox="1"/>
          <p:nvPr/>
        </p:nvSpPr>
        <p:spPr>
          <a:xfrm>
            <a:off x="768181" y="1606807"/>
            <a:ext cx="946369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accent1"/>
                </a:solidFill>
                <a:cs typeface="Arial"/>
              </a:rPr>
              <a:t>For more information, please complete Compensation Training 101 in DIG. This course contains a series of animated videos that are each less than 10 minutes long and are designed to help you better understand:</a:t>
            </a:r>
          </a:p>
        </p:txBody>
      </p:sp>
      <p:pic>
        <p:nvPicPr>
          <p:cNvPr id="18" name="Picture 18" descr="Graphical user interface, text, application&#10;&#10;Description automatically generated">
            <a:extLst>
              <a:ext uri="{FF2B5EF4-FFF2-40B4-BE49-F238E27FC236}">
                <a16:creationId xmlns:a16="http://schemas.microsoft.com/office/drawing/2014/main" id="{4B3C2ACB-23CA-8B94-8FE1-E31293ED0FE7}"/>
              </a:ext>
            </a:extLst>
          </p:cNvPr>
          <p:cNvPicPr>
            <a:picLocks noGrp="1" noChangeAspect="1"/>
          </p:cNvPicPr>
          <p:nvPr>
            <p:ph idx="1"/>
          </p:nvPr>
        </p:nvPicPr>
        <p:blipFill>
          <a:blip r:embed="rId3"/>
          <a:stretch>
            <a:fillRect/>
          </a:stretch>
        </p:blipFill>
        <p:spPr>
          <a:xfrm>
            <a:off x="6817197" y="3301819"/>
            <a:ext cx="4563202" cy="2045944"/>
          </a:xfrm>
        </p:spPr>
      </p:pic>
      <p:sp>
        <p:nvSpPr>
          <p:cNvPr id="3" name="TextBox 2">
            <a:extLst>
              <a:ext uri="{FF2B5EF4-FFF2-40B4-BE49-F238E27FC236}">
                <a16:creationId xmlns:a16="http://schemas.microsoft.com/office/drawing/2014/main" id="{FB19ED71-5153-78EB-CEB4-B0CFF9CAF6DF}"/>
              </a:ext>
            </a:extLst>
          </p:cNvPr>
          <p:cNvSpPr txBox="1"/>
          <p:nvPr/>
        </p:nvSpPr>
        <p:spPr>
          <a:xfrm>
            <a:off x="807850" y="3431920"/>
            <a:ext cx="611433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Arial"/>
            </a:endParaRPr>
          </a:p>
          <a:p>
            <a:pPr marL="342900" indent="-342900">
              <a:buFont typeface="Arial"/>
              <a:buChar char="•"/>
            </a:pPr>
            <a:r>
              <a:rPr lang="en-US" err="1">
                <a:solidFill>
                  <a:schemeClr val="accent1"/>
                </a:solidFill>
                <a:cs typeface="Arial"/>
              </a:rPr>
              <a:t>eMoney's</a:t>
            </a:r>
            <a:r>
              <a:rPr lang="en-US">
                <a:solidFill>
                  <a:schemeClr val="accent1"/>
                </a:solidFill>
                <a:cs typeface="Arial"/>
              </a:rPr>
              <a:t> Total Rewards Philosophy</a:t>
            </a:r>
          </a:p>
          <a:p>
            <a:pPr marL="342900" indent="-342900">
              <a:buFont typeface="Arial"/>
              <a:buChar char="•"/>
            </a:pPr>
            <a:r>
              <a:rPr lang="en-US">
                <a:solidFill>
                  <a:schemeClr val="accent1"/>
                </a:solidFill>
                <a:cs typeface="Arial"/>
              </a:rPr>
              <a:t>Making Pay Decisions (Managers Only)</a:t>
            </a:r>
          </a:p>
          <a:p>
            <a:pPr marL="342900" indent="-342900">
              <a:buFont typeface="Arial"/>
              <a:buChar char="•"/>
            </a:pPr>
            <a:r>
              <a:rPr lang="en-US" err="1">
                <a:solidFill>
                  <a:schemeClr val="accent1"/>
                </a:solidFill>
                <a:cs typeface="Arial"/>
              </a:rPr>
              <a:t>eMoney's</a:t>
            </a:r>
            <a:r>
              <a:rPr lang="en-US">
                <a:solidFill>
                  <a:schemeClr val="accent1"/>
                </a:solidFill>
                <a:cs typeface="Arial"/>
              </a:rPr>
              <a:t> Pay Programs</a:t>
            </a:r>
          </a:p>
        </p:txBody>
      </p:sp>
      <p:pic>
        <p:nvPicPr>
          <p:cNvPr id="6" name="Picture 5" descr="A picture containing light&#10;&#10;Description automatically generated">
            <a:extLst>
              <a:ext uri="{FF2B5EF4-FFF2-40B4-BE49-F238E27FC236}">
                <a16:creationId xmlns:a16="http://schemas.microsoft.com/office/drawing/2014/main" id="{DDC7BA49-30F9-2E53-C7A8-BF1F3CBF48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74090" y="4954800"/>
            <a:ext cx="1231027" cy="1230924"/>
          </a:xfrm>
          <a:prstGeom prst="rect">
            <a:avLst/>
          </a:prstGeom>
        </p:spPr>
      </p:pic>
    </p:spTree>
    <p:custDataLst>
      <p:tags r:id="rId1"/>
    </p:custDataLst>
    <p:extLst>
      <p:ext uri="{BB962C8B-B14F-4D97-AF65-F5344CB8AC3E}">
        <p14:creationId xmlns:p14="http://schemas.microsoft.com/office/powerpoint/2010/main" val="415379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10075" y="1534155"/>
            <a:ext cx="9440986" cy="1716880"/>
          </a:xfrm>
        </p:spPr>
        <p:txBody>
          <a:bodyPr/>
          <a:lstStyle/>
          <a:p>
            <a:r>
              <a:rPr lang="en-US"/>
              <a:t>Total Rewards    Lunch &amp; Learn</a:t>
            </a:r>
          </a:p>
        </p:txBody>
      </p:sp>
      <p:sp>
        <p:nvSpPr>
          <p:cNvPr id="5" name="Text Placeholder 4"/>
          <p:cNvSpPr>
            <a:spLocks noGrp="1"/>
          </p:cNvSpPr>
          <p:nvPr>
            <p:ph type="body" sz="quarter" idx="11"/>
          </p:nvPr>
        </p:nvSpPr>
        <p:spPr/>
        <p:txBody>
          <a:bodyPr/>
          <a:lstStyle/>
          <a:p>
            <a:r>
              <a:rPr lang="en-US"/>
              <a:t>Presented by Jennifer Aldridge, Stephanie Starr &amp; Elizabeth Tucker</a:t>
            </a:r>
          </a:p>
        </p:txBody>
      </p:sp>
      <p:sp>
        <p:nvSpPr>
          <p:cNvPr id="8" name="Text Placeholder 7"/>
          <p:cNvSpPr>
            <a:spLocks noGrp="1"/>
          </p:cNvSpPr>
          <p:nvPr>
            <p:ph type="body" sz="quarter" idx="12"/>
          </p:nvPr>
        </p:nvSpPr>
        <p:spPr/>
        <p:txBody>
          <a:bodyPr vert="horz" lIns="91440" tIns="45720" rIns="91440" bIns="45720" rtlCol="0" anchor="t">
            <a:normAutofit/>
          </a:bodyPr>
          <a:lstStyle/>
          <a:p>
            <a:r>
              <a:rPr lang="en-US">
                <a:latin typeface="Arial"/>
                <a:cs typeface="Arial"/>
              </a:rPr>
              <a:t>October 27, 2022</a:t>
            </a:r>
          </a:p>
        </p:txBody>
      </p:sp>
      <p:pic>
        <p:nvPicPr>
          <p:cNvPr id="2" name="TR Lunch and Learn Slide 1-1080p-221019">
            <a:hlinkClick r:id="" action="ppaction://media"/>
            <a:extLst>
              <a:ext uri="{FF2B5EF4-FFF2-40B4-BE49-F238E27FC236}">
                <a16:creationId xmlns:a16="http://schemas.microsoft.com/office/drawing/2014/main" id="{357520C7-1B3F-E519-FA32-0E82D682652F}"/>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88825" cy="6856413"/>
          </a:xfrm>
          <a:prstGeom prst="rect">
            <a:avLst/>
          </a:prstGeom>
        </p:spPr>
      </p:pic>
    </p:spTree>
    <p:custDataLst>
      <p:tags r:id="rId1"/>
    </p:custDataLst>
    <p:extLst>
      <p:ext uri="{BB962C8B-B14F-4D97-AF65-F5344CB8AC3E}">
        <p14:creationId xmlns:p14="http://schemas.microsoft.com/office/powerpoint/2010/main" val="177464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0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01709" y="2856606"/>
            <a:ext cx="6211463" cy="1143000"/>
          </a:xfrm>
        </p:spPr>
        <p:txBody>
          <a:bodyPr/>
          <a:lstStyle/>
          <a:p>
            <a:r>
              <a:rPr lang="en-US">
                <a:ea typeface="Calibri Light"/>
                <a:cs typeface="Calibri Light"/>
              </a:rPr>
              <a:t>Benefits &amp; Wellness</a:t>
            </a:r>
            <a:endParaRPr lang="en-US"/>
          </a:p>
        </p:txBody>
      </p:sp>
    </p:spTree>
    <p:custDataLst>
      <p:tags r:id="rId1"/>
    </p:custDataLst>
    <p:extLst>
      <p:ext uri="{BB962C8B-B14F-4D97-AF65-F5344CB8AC3E}">
        <p14:creationId xmlns:p14="http://schemas.microsoft.com/office/powerpoint/2010/main" val="538295640"/>
      </p:ext>
    </p:extLst>
  </p:cSld>
  <p:clrMapOvr>
    <a:masterClrMapping/>
  </p:clrMapOvr>
  <p:extLst>
    <p:ext uri="{6950BFC3-D8DA-4A85-94F7-54DA5524770B}">
      <p188:commentRel xmlns:p188="http://schemas.microsoft.com/office/powerpoint/2018/8/main" r:id="rId4"/>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709" y="2856606"/>
            <a:ext cx="6211463" cy="1143000"/>
          </a:xfrm>
        </p:spPr>
        <p:txBody>
          <a:bodyPr/>
          <a:lstStyle/>
          <a:p>
            <a:r>
              <a:rPr lang="en-US">
                <a:ea typeface="Calibri Light"/>
                <a:cs typeface="Calibri Light"/>
              </a:rPr>
              <a:t>Benefits &amp; Wellness</a:t>
            </a:r>
            <a:endParaRPr lang="en-US"/>
          </a:p>
        </p:txBody>
      </p:sp>
      <p:pic>
        <p:nvPicPr>
          <p:cNvPr id="3" name="TR Lunch and Learn Slide 20-1080p-221019">
            <a:hlinkClick r:id="" action="ppaction://media"/>
            <a:extLst>
              <a:ext uri="{FF2B5EF4-FFF2-40B4-BE49-F238E27FC236}">
                <a16:creationId xmlns:a16="http://schemas.microsoft.com/office/drawing/2014/main" id="{C002A15F-0894-69E9-8257-C39FC666723A}"/>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0" y="0"/>
            <a:ext cx="12188825" cy="6856413"/>
          </a:xfrm>
          <a:prstGeom prst="rect">
            <a:avLst/>
          </a:prstGeom>
        </p:spPr>
      </p:pic>
    </p:spTree>
    <p:custDataLst>
      <p:tags r:id="rId1"/>
    </p:custDataLst>
    <p:extLst>
      <p:ext uri="{BB962C8B-B14F-4D97-AF65-F5344CB8AC3E}">
        <p14:creationId xmlns:p14="http://schemas.microsoft.com/office/powerpoint/2010/main" val="17125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CACE-F2EA-41DF-5777-59025518A738}"/>
              </a:ext>
            </a:extLst>
          </p:cNvPr>
          <p:cNvSpPr>
            <a:spLocks noGrp="1"/>
          </p:cNvSpPr>
          <p:nvPr>
            <p:ph type="title"/>
          </p:nvPr>
        </p:nvSpPr>
        <p:spPr/>
        <p:txBody>
          <a:bodyPr/>
          <a:lstStyle/>
          <a:p>
            <a:r>
              <a:rPr lang="en-US">
                <a:cs typeface="Calibri Light"/>
              </a:rPr>
              <a:t>Benefits &amp; Wellness at </a:t>
            </a:r>
            <a:r>
              <a:rPr lang="en-US" err="1">
                <a:cs typeface="Calibri Light"/>
              </a:rPr>
              <a:t>eMoney</a:t>
            </a:r>
            <a:r>
              <a:rPr lang="en-US">
                <a:cs typeface="Calibri Light"/>
              </a:rPr>
              <a:t>!</a:t>
            </a:r>
            <a:endParaRPr lang="en-US"/>
          </a:p>
        </p:txBody>
      </p:sp>
      <p:sp>
        <p:nvSpPr>
          <p:cNvPr id="3" name="Content Placeholder 2">
            <a:extLst>
              <a:ext uri="{FF2B5EF4-FFF2-40B4-BE49-F238E27FC236}">
                <a16:creationId xmlns:a16="http://schemas.microsoft.com/office/drawing/2014/main" id="{3484C2C1-7415-1ADA-8CA5-E7C23EA8458B}"/>
              </a:ext>
            </a:extLst>
          </p:cNvPr>
          <p:cNvSpPr>
            <a:spLocks noGrp="1"/>
          </p:cNvSpPr>
          <p:nvPr>
            <p:ph idx="1"/>
          </p:nvPr>
        </p:nvSpPr>
        <p:spPr>
          <a:xfrm>
            <a:off x="609441" y="1480164"/>
            <a:ext cx="10969943" cy="4788904"/>
          </a:xfrm>
        </p:spPr>
        <p:txBody>
          <a:bodyPr vert="horz" lIns="91440" tIns="45720" rIns="91440" bIns="45720" rtlCol="0" anchor="t">
            <a:normAutofit/>
          </a:bodyPr>
          <a:lstStyle/>
          <a:p>
            <a:pPr marL="0" indent="0">
              <a:buNone/>
            </a:pPr>
            <a:r>
              <a:rPr lang="en-US" sz="1800">
                <a:latin typeface="Arial"/>
                <a:cs typeface="Arial"/>
              </a:rPr>
              <a:t>At </a:t>
            </a:r>
            <a:r>
              <a:rPr lang="en-US" sz="1800" err="1">
                <a:latin typeface="Arial"/>
                <a:cs typeface="Arial"/>
              </a:rPr>
              <a:t>eMoney</a:t>
            </a:r>
            <a:r>
              <a:rPr lang="en-US" sz="1800">
                <a:latin typeface="Arial"/>
                <a:cs typeface="Arial"/>
              </a:rPr>
              <a:t>, we are proud to offer our employees a robust and comprehensive benefits package – allowing employees to focus on what really matters to them. </a:t>
            </a:r>
            <a:endParaRPr lang="en-US" sz="1800"/>
          </a:p>
          <a:p>
            <a:pPr marL="0" indent="0">
              <a:buNone/>
            </a:pPr>
            <a:r>
              <a:rPr lang="en-US" sz="1800">
                <a:latin typeface="Arial"/>
                <a:cs typeface="Arial"/>
              </a:rPr>
              <a:t>We offer a generous health &amp; welfare package which includes: </a:t>
            </a:r>
            <a:endParaRPr lang="en-US" sz="1800"/>
          </a:p>
          <a:p>
            <a:pPr marL="304165" indent="-304165">
              <a:lnSpc>
                <a:spcPct val="110000"/>
              </a:lnSpc>
            </a:pPr>
            <a:r>
              <a:rPr lang="en-US" sz="1800">
                <a:latin typeface="Arial"/>
                <a:cs typeface="Arial"/>
              </a:rPr>
              <a:t>Medical – No employee cost option for high deductible plan; Aetna OA MC option available</a:t>
            </a:r>
          </a:p>
          <a:p>
            <a:pPr marL="304165" indent="-304165">
              <a:lnSpc>
                <a:spcPct val="110000"/>
              </a:lnSpc>
            </a:pPr>
            <a:r>
              <a:rPr lang="en-US" sz="1800">
                <a:latin typeface="Arial"/>
                <a:cs typeface="Arial"/>
              </a:rPr>
              <a:t>Health Savings Account (HSA) – Company will seed account; individual plan will receive $900/year, family plan will receive $1,200/year (HDHP only)</a:t>
            </a:r>
          </a:p>
          <a:p>
            <a:pPr marL="304165" indent="-304165">
              <a:lnSpc>
                <a:spcPct val="110000"/>
              </a:lnSpc>
            </a:pPr>
            <a:r>
              <a:rPr lang="en-US" sz="1800">
                <a:latin typeface="Arial"/>
                <a:cs typeface="Arial"/>
              </a:rPr>
              <a:t>Flexible Savings Account (FSA)</a:t>
            </a:r>
          </a:p>
          <a:p>
            <a:pPr marL="304165" indent="-304165">
              <a:lnSpc>
                <a:spcPct val="110000"/>
              </a:lnSpc>
            </a:pPr>
            <a:r>
              <a:rPr lang="en-US" sz="1800">
                <a:latin typeface="Arial"/>
                <a:cs typeface="Arial"/>
              </a:rPr>
              <a:t>Dental – Value and enhanced plans available</a:t>
            </a:r>
          </a:p>
          <a:p>
            <a:pPr marL="304165" indent="-304165">
              <a:lnSpc>
                <a:spcPct val="110000"/>
              </a:lnSpc>
            </a:pPr>
            <a:r>
              <a:rPr lang="en-US" sz="1800">
                <a:latin typeface="Arial"/>
                <a:cs typeface="Arial"/>
              </a:rPr>
              <a:t>Vision – Value and enhanced plans available</a:t>
            </a:r>
          </a:p>
          <a:p>
            <a:pPr marL="304165" indent="-304165">
              <a:lnSpc>
                <a:spcPct val="110000"/>
              </a:lnSpc>
            </a:pPr>
            <a:endParaRPr lang="en-US" sz="1800"/>
          </a:p>
          <a:p>
            <a:pPr marL="304165" indent="-304165"/>
            <a:endParaRPr lang="en-US"/>
          </a:p>
        </p:txBody>
      </p:sp>
    </p:spTree>
    <p:custDataLst>
      <p:tags r:id="rId1"/>
    </p:custDataLst>
    <p:extLst>
      <p:ext uri="{BB962C8B-B14F-4D97-AF65-F5344CB8AC3E}">
        <p14:creationId xmlns:p14="http://schemas.microsoft.com/office/powerpoint/2010/main" val="1923930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C4D65-C68F-A4F1-522D-6874EFC03788}"/>
              </a:ext>
            </a:extLst>
          </p:cNvPr>
          <p:cNvSpPr>
            <a:spLocks noGrp="1"/>
          </p:cNvSpPr>
          <p:nvPr>
            <p:ph type="title"/>
          </p:nvPr>
        </p:nvSpPr>
        <p:spPr/>
        <p:txBody>
          <a:bodyPr>
            <a:normAutofit/>
          </a:bodyPr>
          <a:lstStyle/>
          <a:p>
            <a:r>
              <a:rPr lang="en-US">
                <a:cs typeface="Calibri Light"/>
              </a:rPr>
              <a:t>Additional Company-Provided Benefits</a:t>
            </a:r>
            <a:endParaRPr lang="en-US" err="1"/>
          </a:p>
        </p:txBody>
      </p:sp>
      <p:sp>
        <p:nvSpPr>
          <p:cNvPr id="3" name="Content Placeholder 2">
            <a:extLst>
              <a:ext uri="{FF2B5EF4-FFF2-40B4-BE49-F238E27FC236}">
                <a16:creationId xmlns:a16="http://schemas.microsoft.com/office/drawing/2014/main" id="{B5A70DAE-E4D8-33FD-C0F5-4CEC15931C10}"/>
              </a:ext>
            </a:extLst>
          </p:cNvPr>
          <p:cNvSpPr>
            <a:spLocks noGrp="1"/>
          </p:cNvSpPr>
          <p:nvPr>
            <p:ph idx="1"/>
          </p:nvPr>
        </p:nvSpPr>
        <p:spPr/>
        <p:txBody>
          <a:bodyPr vert="horz" lIns="91440" tIns="45720" rIns="91440" bIns="45720" rtlCol="0" anchor="t">
            <a:normAutofit fontScale="92500"/>
          </a:bodyPr>
          <a:lstStyle/>
          <a:p>
            <a:pPr marL="304165" indent="-304165"/>
            <a:r>
              <a:rPr lang="en-US">
                <a:latin typeface="Arial"/>
                <a:cs typeface="Arial"/>
              </a:rPr>
              <a:t>Flexible Work Allowance - $600/annually per employee</a:t>
            </a:r>
          </a:p>
          <a:p>
            <a:pPr marL="304165" indent="-304165"/>
            <a:r>
              <a:rPr lang="en-US">
                <a:latin typeface="Arial"/>
                <a:cs typeface="Arial"/>
              </a:rPr>
              <a:t>Life Insurance – 1.5x your basic annual earnings, up to a maximum of $250,000</a:t>
            </a:r>
            <a:endParaRPr lang="en-US">
              <a:cs typeface="Arial"/>
            </a:endParaRPr>
          </a:p>
          <a:p>
            <a:pPr marL="304165" indent="-304165"/>
            <a:r>
              <a:rPr lang="en-US">
                <a:latin typeface="Arial"/>
                <a:cs typeface="Arial"/>
              </a:rPr>
              <a:t>Identity Theft Protection</a:t>
            </a:r>
            <a:endParaRPr lang="en-US"/>
          </a:p>
          <a:p>
            <a:pPr marL="304165" indent="-304165"/>
            <a:r>
              <a:rPr lang="en-US">
                <a:latin typeface="Arial"/>
                <a:cs typeface="Arial"/>
              </a:rPr>
              <a:t>Emergency Travel Assistance</a:t>
            </a:r>
            <a:endParaRPr lang="en-US"/>
          </a:p>
          <a:p>
            <a:pPr marL="304165" indent="-304165"/>
            <a:r>
              <a:rPr lang="en-US">
                <a:latin typeface="Arial"/>
                <a:cs typeface="Arial"/>
              </a:rPr>
              <a:t>Employee Assistance Program (EAP):</a:t>
            </a:r>
            <a:endParaRPr lang="en-US"/>
          </a:p>
          <a:p>
            <a:pPr marL="1523365" lvl="2" indent="-304165"/>
            <a:r>
              <a:rPr lang="en-US">
                <a:latin typeface="Arial"/>
                <a:cs typeface="Arial"/>
              </a:rPr>
              <a:t>Confidential Emotional Support</a:t>
            </a:r>
            <a:endParaRPr lang="en-US"/>
          </a:p>
          <a:p>
            <a:pPr marL="1523365" lvl="2" indent="-304165"/>
            <a:r>
              <a:rPr lang="en-US">
                <a:latin typeface="Arial"/>
                <a:cs typeface="Arial"/>
              </a:rPr>
              <a:t>Work-life Solutions</a:t>
            </a:r>
            <a:endParaRPr lang="en-US"/>
          </a:p>
          <a:p>
            <a:pPr marL="1523365" lvl="2" indent="-304165"/>
            <a:r>
              <a:rPr lang="en-US">
                <a:latin typeface="Arial"/>
                <a:cs typeface="Arial"/>
              </a:rPr>
              <a:t>Legal Guidance</a:t>
            </a:r>
            <a:endParaRPr lang="en-US"/>
          </a:p>
          <a:p>
            <a:pPr marL="1523365" lvl="2" indent="-304165"/>
            <a:r>
              <a:rPr lang="en-US">
                <a:latin typeface="Arial"/>
                <a:cs typeface="Arial"/>
              </a:rPr>
              <a:t>Financial Resources</a:t>
            </a:r>
            <a:endParaRPr lang="en-US"/>
          </a:p>
          <a:p>
            <a:pPr marL="1523365" lvl="2" indent="-304165"/>
            <a:r>
              <a:rPr lang="en-US">
                <a:latin typeface="Arial"/>
                <a:cs typeface="Arial"/>
              </a:rPr>
              <a:t>Online Support</a:t>
            </a:r>
            <a:endParaRPr lang="en-US"/>
          </a:p>
          <a:p>
            <a:pPr marL="1523365" lvl="2" indent="-304165"/>
            <a:r>
              <a:rPr lang="en-US">
                <a:latin typeface="Arial"/>
                <a:cs typeface="Arial"/>
              </a:rPr>
              <a:t>Help for New Parents</a:t>
            </a:r>
            <a:endParaRPr lang="en-US"/>
          </a:p>
          <a:p>
            <a:pPr marL="1523365" lvl="2" indent="-304165"/>
            <a:r>
              <a:rPr lang="en-US">
                <a:latin typeface="Arial"/>
                <a:cs typeface="Arial"/>
              </a:rPr>
              <a:t>Free Online Will Preparation</a:t>
            </a:r>
            <a:endParaRPr lang="en-US"/>
          </a:p>
          <a:p>
            <a:pPr marL="304165" indent="-304165"/>
            <a:endParaRPr lang="en-US">
              <a:cs typeface="Arial"/>
            </a:endParaRPr>
          </a:p>
        </p:txBody>
      </p:sp>
    </p:spTree>
    <p:custDataLst>
      <p:tags r:id="rId1"/>
    </p:custDataLst>
    <p:extLst>
      <p:ext uri="{BB962C8B-B14F-4D97-AF65-F5344CB8AC3E}">
        <p14:creationId xmlns:p14="http://schemas.microsoft.com/office/powerpoint/2010/main" val="1087465253"/>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6AB4-001F-7628-7813-236C9C63C8E4}"/>
              </a:ext>
            </a:extLst>
          </p:cNvPr>
          <p:cNvSpPr>
            <a:spLocks noGrp="1"/>
          </p:cNvSpPr>
          <p:nvPr>
            <p:ph type="title"/>
          </p:nvPr>
        </p:nvSpPr>
        <p:spPr>
          <a:xfrm>
            <a:off x="609441" y="377699"/>
            <a:ext cx="10969943" cy="1143000"/>
          </a:xfrm>
        </p:spPr>
        <p:txBody>
          <a:bodyPr anchor="ctr">
            <a:normAutofit/>
          </a:bodyPr>
          <a:lstStyle/>
          <a:p>
            <a:r>
              <a:rPr lang="en-US"/>
              <a:t>Need Time Away from Work…?</a:t>
            </a:r>
          </a:p>
        </p:txBody>
      </p:sp>
      <p:sp>
        <p:nvSpPr>
          <p:cNvPr id="3" name="Content Placeholder 2">
            <a:extLst>
              <a:ext uri="{FF2B5EF4-FFF2-40B4-BE49-F238E27FC236}">
                <a16:creationId xmlns:a16="http://schemas.microsoft.com/office/drawing/2014/main" id="{9F50E0D5-3AEC-0BC0-7244-300F9CC5C6ED}"/>
              </a:ext>
            </a:extLst>
          </p:cNvPr>
          <p:cNvSpPr>
            <a:spLocks noGrp="1"/>
          </p:cNvSpPr>
          <p:nvPr>
            <p:ph idx="1"/>
          </p:nvPr>
        </p:nvSpPr>
        <p:spPr>
          <a:xfrm>
            <a:off x="609441" y="1743635"/>
            <a:ext cx="10969943" cy="4525433"/>
          </a:xfrm>
        </p:spPr>
        <p:txBody>
          <a:bodyPr vert="horz" lIns="91440" tIns="45720" rIns="91440" bIns="45720" rtlCol="0" anchor="t">
            <a:normAutofit/>
          </a:bodyPr>
          <a:lstStyle/>
          <a:p>
            <a:pPr marL="304165" indent="-304165"/>
            <a:r>
              <a:rPr lang="en-US" dirty="0">
                <a:latin typeface="Arial"/>
                <a:cs typeface="Arial"/>
              </a:rPr>
              <a:t>Short-term and Long-term Disability</a:t>
            </a:r>
          </a:p>
          <a:p>
            <a:pPr marL="304165" indent="-304165"/>
            <a:r>
              <a:rPr lang="en-US" dirty="0">
                <a:latin typeface="Arial"/>
                <a:cs typeface="Arial"/>
              </a:rPr>
              <a:t>FMLA - Family Medical Leave</a:t>
            </a:r>
            <a:endParaRPr lang="en-US" dirty="0"/>
          </a:p>
          <a:p>
            <a:pPr marL="304165" indent="-304165"/>
            <a:r>
              <a:rPr lang="en-US" dirty="0">
                <a:latin typeface="Arial"/>
                <a:cs typeface="Arial"/>
              </a:rPr>
              <a:t>Paid Parental Leave ( PPL) - </a:t>
            </a:r>
            <a:r>
              <a:rPr lang="en-US" dirty="0" err="1">
                <a:latin typeface="Arial"/>
                <a:cs typeface="Arial"/>
              </a:rPr>
              <a:t>eMoney</a:t>
            </a:r>
            <a:r>
              <a:rPr lang="en-US" dirty="0">
                <a:latin typeface="Arial"/>
                <a:cs typeface="Arial"/>
              </a:rPr>
              <a:t> offers benefits eligible employees 4 weeks of 100% paid leave when welcoming a new child to their family </a:t>
            </a:r>
          </a:p>
          <a:p>
            <a:pPr marL="913765" lvl="1" indent="-304165"/>
            <a:r>
              <a:rPr lang="en-US" dirty="0">
                <a:latin typeface="Arial"/>
                <a:cs typeface="Arial"/>
              </a:rPr>
              <a:t>Eligible employees need to have worked at </a:t>
            </a:r>
            <a:r>
              <a:rPr lang="en-US" dirty="0" err="1">
                <a:latin typeface="Arial"/>
                <a:cs typeface="Arial"/>
              </a:rPr>
              <a:t>eMoney</a:t>
            </a:r>
            <a:r>
              <a:rPr lang="en-US" dirty="0">
                <a:latin typeface="Arial"/>
                <a:cs typeface="Arial"/>
              </a:rPr>
              <a:t> for at least one continuous year to take advantage of this benefit</a:t>
            </a:r>
          </a:p>
          <a:p>
            <a:pPr marL="913765" lvl="1" indent="-304165"/>
            <a:r>
              <a:rPr lang="en-US" dirty="0">
                <a:latin typeface="Arial"/>
                <a:cs typeface="Arial"/>
              </a:rPr>
              <a:t>PPL runs concurrently with the Family and Medical Leave Act (FMLA) </a:t>
            </a:r>
          </a:p>
          <a:p>
            <a:pPr marL="913765" lvl="1" indent="-304165"/>
            <a:r>
              <a:rPr lang="en-US" dirty="0">
                <a:latin typeface="Arial"/>
                <a:cs typeface="Arial"/>
              </a:rPr>
              <a:t>Policy applies to parental (maternity/paternity), adoption, foster care placement, surrogacy</a:t>
            </a:r>
          </a:p>
          <a:p>
            <a:pPr marL="304165" indent="-304165"/>
            <a:endParaRPr lang="en-US"/>
          </a:p>
        </p:txBody>
      </p:sp>
    </p:spTree>
    <p:extLst>
      <p:ext uri="{BB962C8B-B14F-4D97-AF65-F5344CB8AC3E}">
        <p14:creationId xmlns:p14="http://schemas.microsoft.com/office/powerpoint/2010/main" val="3765006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FD05D-EFE4-1379-74EC-8144EF11CC44}"/>
              </a:ext>
            </a:extLst>
          </p:cNvPr>
          <p:cNvSpPr>
            <a:spLocks noGrp="1"/>
          </p:cNvSpPr>
          <p:nvPr>
            <p:ph type="title"/>
          </p:nvPr>
        </p:nvSpPr>
        <p:spPr/>
        <p:txBody>
          <a:bodyPr/>
          <a:lstStyle/>
          <a:p>
            <a:r>
              <a:rPr lang="en-US"/>
              <a:t>Headspace</a:t>
            </a:r>
          </a:p>
        </p:txBody>
      </p:sp>
      <p:sp>
        <p:nvSpPr>
          <p:cNvPr id="3" name="Content Placeholder 2">
            <a:extLst>
              <a:ext uri="{FF2B5EF4-FFF2-40B4-BE49-F238E27FC236}">
                <a16:creationId xmlns:a16="http://schemas.microsoft.com/office/drawing/2014/main" id="{680FCCE2-66A9-A523-D65F-161C91E8722B}"/>
              </a:ext>
            </a:extLst>
          </p:cNvPr>
          <p:cNvSpPr>
            <a:spLocks noGrp="1"/>
          </p:cNvSpPr>
          <p:nvPr>
            <p:ph idx="1"/>
          </p:nvPr>
        </p:nvSpPr>
        <p:spPr>
          <a:xfrm>
            <a:off x="609441" y="1515056"/>
            <a:ext cx="5600646" cy="4533182"/>
          </a:xfrm>
        </p:spPr>
        <p:txBody>
          <a:bodyPr vert="horz" lIns="91440" tIns="45720" rIns="91440" bIns="45720" rtlCol="0" anchor="t">
            <a:normAutofit/>
          </a:bodyPr>
          <a:lstStyle/>
          <a:p>
            <a:pPr marL="304165" indent="-304165"/>
            <a:r>
              <a:rPr lang="en-US">
                <a:latin typeface="Arial"/>
                <a:cs typeface="Arial"/>
              </a:rPr>
              <a:t>All benefits eligible employees are eligible to enroll in Headspace free of charge</a:t>
            </a:r>
            <a:endParaRPr lang="en-US"/>
          </a:p>
          <a:p>
            <a:pPr marL="304165" indent="-304165"/>
            <a:r>
              <a:rPr lang="en-US">
                <a:latin typeface="Arial"/>
                <a:cs typeface="Arial"/>
              </a:rPr>
              <a:t>Headspace is an excellent resource for meditations, but they also offer guides for better sleep, workouts &amp; guided cardio, and music to help you focus</a:t>
            </a:r>
          </a:p>
          <a:p>
            <a:pPr marL="304165" indent="-304165"/>
            <a:endParaRPr lang="en-US"/>
          </a:p>
        </p:txBody>
      </p:sp>
      <p:pic>
        <p:nvPicPr>
          <p:cNvPr id="5" name="Picture 5" descr="A picture containing icon&#10;&#10;Description automatically generated">
            <a:extLst>
              <a:ext uri="{FF2B5EF4-FFF2-40B4-BE49-F238E27FC236}">
                <a16:creationId xmlns:a16="http://schemas.microsoft.com/office/drawing/2014/main" id="{C2812E40-C776-6D24-F466-13F1A6C78744}"/>
              </a:ext>
            </a:extLst>
          </p:cNvPr>
          <p:cNvPicPr>
            <a:picLocks noChangeAspect="1"/>
          </p:cNvPicPr>
          <p:nvPr/>
        </p:nvPicPr>
        <p:blipFill>
          <a:blip r:embed="rId3"/>
          <a:stretch>
            <a:fillRect/>
          </a:stretch>
        </p:blipFill>
        <p:spPr>
          <a:xfrm>
            <a:off x="7148941" y="952363"/>
            <a:ext cx="3452272" cy="5145874"/>
          </a:xfrm>
          <a:prstGeom prst="rect">
            <a:avLst/>
          </a:prstGeom>
        </p:spPr>
      </p:pic>
    </p:spTree>
    <p:custDataLst>
      <p:tags r:id="rId1"/>
    </p:custDataLst>
    <p:extLst>
      <p:ext uri="{BB962C8B-B14F-4D97-AF65-F5344CB8AC3E}">
        <p14:creationId xmlns:p14="http://schemas.microsoft.com/office/powerpoint/2010/main" val="2017029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82748-BFEE-DC5F-A76D-0B8FF193B829}"/>
              </a:ext>
            </a:extLst>
          </p:cNvPr>
          <p:cNvSpPr>
            <a:spLocks noGrp="1"/>
          </p:cNvSpPr>
          <p:nvPr>
            <p:ph type="title"/>
          </p:nvPr>
        </p:nvSpPr>
        <p:spPr/>
        <p:txBody>
          <a:bodyPr/>
          <a:lstStyle/>
          <a:p>
            <a:r>
              <a:rPr lang="en-US">
                <a:cs typeface="Calibri Light"/>
              </a:rPr>
              <a:t>Headspace</a:t>
            </a:r>
            <a:endParaRPr lang="en-US"/>
          </a:p>
        </p:txBody>
      </p:sp>
      <p:pic>
        <p:nvPicPr>
          <p:cNvPr id="4" name="Picture 4">
            <a:extLst>
              <a:ext uri="{FF2B5EF4-FFF2-40B4-BE49-F238E27FC236}">
                <a16:creationId xmlns:a16="http://schemas.microsoft.com/office/drawing/2014/main" id="{E0B86176-BE3B-7566-0903-649EACB57023}"/>
              </a:ext>
            </a:extLst>
          </p:cNvPr>
          <p:cNvPicPr>
            <a:picLocks noGrp="1" noChangeAspect="1"/>
          </p:cNvPicPr>
          <p:nvPr>
            <p:ph idx="1"/>
          </p:nvPr>
        </p:nvPicPr>
        <p:blipFill>
          <a:blip r:embed="rId2"/>
          <a:stretch>
            <a:fillRect/>
          </a:stretch>
        </p:blipFill>
        <p:spPr>
          <a:xfrm>
            <a:off x="1859073" y="1136143"/>
            <a:ext cx="8470826" cy="5243450"/>
          </a:xfrm>
        </p:spPr>
      </p:pic>
    </p:spTree>
    <p:extLst>
      <p:ext uri="{BB962C8B-B14F-4D97-AF65-F5344CB8AC3E}">
        <p14:creationId xmlns:p14="http://schemas.microsoft.com/office/powerpoint/2010/main" val="884109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441" y="489422"/>
            <a:ext cx="10969943" cy="1142702"/>
          </a:xfrm>
        </p:spPr>
        <p:txBody>
          <a:bodyPr/>
          <a:lstStyle/>
          <a:p>
            <a:r>
              <a:rPr lang="en-US">
                <a:cs typeface="Calibri Light"/>
              </a:rPr>
              <a:t>Attain by Aetna</a:t>
            </a:r>
            <a:endParaRPr lang="en-US"/>
          </a:p>
        </p:txBody>
      </p:sp>
      <p:sp>
        <p:nvSpPr>
          <p:cNvPr id="6" name="Content Placeholder 5"/>
          <p:cNvSpPr>
            <a:spLocks noGrp="1"/>
          </p:cNvSpPr>
          <p:nvPr>
            <p:ph sz="quarter" idx="4294967295"/>
          </p:nvPr>
        </p:nvSpPr>
        <p:spPr>
          <a:xfrm>
            <a:off x="612241" y="1526136"/>
            <a:ext cx="5525416" cy="4682963"/>
          </a:xfrm>
        </p:spPr>
        <p:txBody>
          <a:bodyPr vert="horz" lIns="91440" tIns="45720" rIns="91440" bIns="45720" rtlCol="0" anchor="t">
            <a:normAutofit/>
          </a:bodyPr>
          <a:lstStyle/>
          <a:p>
            <a:pPr marL="304165" indent="-304165"/>
            <a:r>
              <a:rPr lang="en-US" sz="1600" b="1">
                <a:latin typeface="Arial"/>
                <a:cs typeface="Arial"/>
              </a:rPr>
              <a:t>Attain by Aetna</a:t>
            </a:r>
            <a:r>
              <a:rPr lang="en-US" sz="1600">
                <a:latin typeface="Arial"/>
                <a:cs typeface="Arial"/>
              </a:rPr>
              <a:t> helps you follow your own path to better health. The app takes your unique health history, combines it with your wearable device activity and offers personalized goals, achievable actions and motivating rewards. </a:t>
            </a:r>
            <a:endParaRPr lang="en-US" sz="1600"/>
          </a:p>
          <a:p>
            <a:pPr marL="304165" indent="-304165"/>
            <a:r>
              <a:rPr lang="en-US" sz="1600">
                <a:latin typeface="Arial"/>
                <a:cs typeface="Arial"/>
              </a:rPr>
              <a:t>How it works:</a:t>
            </a:r>
          </a:p>
          <a:p>
            <a:pPr marL="913765" lvl="1" indent="-304165"/>
            <a:r>
              <a:rPr lang="en-US" sz="1600" b="1">
                <a:latin typeface="Arial"/>
                <a:cs typeface="Arial"/>
              </a:rPr>
              <a:t>Download the Attain by Aetna app</a:t>
            </a:r>
          </a:p>
          <a:p>
            <a:pPr marL="1523365" lvl="2" indent="-304165"/>
            <a:r>
              <a:rPr lang="en-US" sz="1600">
                <a:latin typeface="Arial"/>
                <a:cs typeface="Arial"/>
              </a:rPr>
              <a:t>Order your apple watch or select to earn gift cards</a:t>
            </a:r>
            <a:endParaRPr lang="en-US" sz="1600">
              <a:cs typeface="Arial"/>
            </a:endParaRPr>
          </a:p>
          <a:p>
            <a:pPr marL="913765" lvl="1" indent="-304165"/>
            <a:r>
              <a:rPr lang="en-US" sz="1600">
                <a:latin typeface="Arial"/>
                <a:cs typeface="Arial"/>
              </a:rPr>
              <a:t>Stay active – hit personalized daily and weekly activity goals</a:t>
            </a:r>
            <a:endParaRPr lang="en-US"/>
          </a:p>
          <a:p>
            <a:pPr marL="913765" lvl="1" indent="-304165"/>
            <a:r>
              <a:rPr lang="en-US" sz="1600">
                <a:latin typeface="Arial"/>
                <a:cs typeface="Arial"/>
              </a:rPr>
              <a:t>Take health actions – getting your flu shot, scheduling your annual physical, practicing mindfulness </a:t>
            </a:r>
          </a:p>
          <a:p>
            <a:pPr marL="913765" lvl="1" indent="-304165"/>
            <a:r>
              <a:rPr lang="en-US" sz="1600">
                <a:latin typeface="Arial"/>
                <a:cs typeface="Arial"/>
              </a:rPr>
              <a:t>Score points &amp; earn rewards – earn points by completing these actions, then redeem for rewards like gift cards or payments towards a new apple watch</a:t>
            </a:r>
          </a:p>
          <a:p>
            <a:pPr marL="0" indent="0">
              <a:buNone/>
            </a:pPr>
            <a:endParaRPr lang="en-US" sz="1600"/>
          </a:p>
        </p:txBody>
      </p:sp>
      <p:pic>
        <p:nvPicPr>
          <p:cNvPr id="2" name="Picture 2" descr="Text&#10;&#10;Description automatically generated">
            <a:extLst>
              <a:ext uri="{FF2B5EF4-FFF2-40B4-BE49-F238E27FC236}">
                <a16:creationId xmlns:a16="http://schemas.microsoft.com/office/drawing/2014/main" id="{5E213FBC-70C1-FC87-3744-220B5ED503AE}"/>
              </a:ext>
            </a:extLst>
          </p:cNvPr>
          <p:cNvPicPr>
            <a:picLocks noChangeAspect="1"/>
          </p:cNvPicPr>
          <p:nvPr/>
        </p:nvPicPr>
        <p:blipFill>
          <a:blip r:embed="rId2"/>
          <a:stretch>
            <a:fillRect/>
          </a:stretch>
        </p:blipFill>
        <p:spPr>
          <a:xfrm>
            <a:off x="6408640" y="1526583"/>
            <a:ext cx="5439642" cy="3409627"/>
          </a:xfrm>
          <a:prstGeom prst="rect">
            <a:avLst/>
          </a:prstGeom>
        </p:spPr>
      </p:pic>
    </p:spTree>
    <p:extLst>
      <p:ext uri="{BB962C8B-B14F-4D97-AF65-F5344CB8AC3E}">
        <p14:creationId xmlns:p14="http://schemas.microsoft.com/office/powerpoint/2010/main" val="923288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EA76-3256-C3D3-6218-23BEBF47A6B6}"/>
              </a:ext>
            </a:extLst>
          </p:cNvPr>
          <p:cNvSpPr>
            <a:spLocks noGrp="1"/>
          </p:cNvSpPr>
          <p:nvPr>
            <p:ph type="title"/>
          </p:nvPr>
        </p:nvSpPr>
        <p:spPr>
          <a:xfrm>
            <a:off x="609441" y="377699"/>
            <a:ext cx="10969943" cy="1143000"/>
          </a:xfrm>
        </p:spPr>
        <p:txBody>
          <a:bodyPr anchor="ctr">
            <a:normAutofit/>
          </a:bodyPr>
          <a:lstStyle/>
          <a:p>
            <a:r>
              <a:rPr lang="en-US"/>
              <a:t>Nationwide Pet Insurance</a:t>
            </a:r>
          </a:p>
        </p:txBody>
      </p:sp>
      <p:graphicFrame>
        <p:nvGraphicFramePr>
          <p:cNvPr id="10" name="Content Placeholder 2">
            <a:extLst>
              <a:ext uri="{FF2B5EF4-FFF2-40B4-BE49-F238E27FC236}">
                <a16:creationId xmlns:a16="http://schemas.microsoft.com/office/drawing/2014/main" id="{E331DD12-8649-8F65-78E7-3E74061364C5}"/>
              </a:ext>
            </a:extLst>
          </p:cNvPr>
          <p:cNvGraphicFramePr>
            <a:graphicFrameLocks noGrp="1"/>
          </p:cNvGraphicFramePr>
          <p:nvPr>
            <p:ph idx="1"/>
            <p:extLst>
              <p:ext uri="{D42A27DB-BD31-4B8C-83A1-F6EECF244321}">
                <p14:modId xmlns:p14="http://schemas.microsoft.com/office/powerpoint/2010/main" val="3938134703"/>
              </p:ext>
            </p:extLst>
          </p:nvPr>
        </p:nvGraphicFramePr>
        <p:xfrm>
          <a:off x="609441" y="1743635"/>
          <a:ext cx="10969943" cy="45254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337196553"/>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EA76-3256-C3D3-6218-23BEBF47A6B6}"/>
              </a:ext>
            </a:extLst>
          </p:cNvPr>
          <p:cNvSpPr>
            <a:spLocks noGrp="1"/>
          </p:cNvSpPr>
          <p:nvPr>
            <p:ph type="title"/>
          </p:nvPr>
        </p:nvSpPr>
        <p:spPr>
          <a:xfrm>
            <a:off x="609441" y="377699"/>
            <a:ext cx="10969943" cy="1143000"/>
          </a:xfrm>
        </p:spPr>
        <p:txBody>
          <a:bodyPr anchor="ctr">
            <a:normAutofit/>
          </a:bodyPr>
          <a:lstStyle/>
          <a:p>
            <a:r>
              <a:rPr lang="en-US"/>
              <a:t>Nationwide Pet Insurance</a:t>
            </a:r>
          </a:p>
        </p:txBody>
      </p:sp>
      <p:graphicFrame>
        <p:nvGraphicFramePr>
          <p:cNvPr id="10" name="Content Placeholder 2">
            <a:extLst>
              <a:ext uri="{FF2B5EF4-FFF2-40B4-BE49-F238E27FC236}">
                <a16:creationId xmlns:a16="http://schemas.microsoft.com/office/drawing/2014/main" id="{E331DD12-8649-8F65-78E7-3E74061364C5}"/>
              </a:ext>
            </a:extLst>
          </p:cNvPr>
          <p:cNvGraphicFramePr>
            <a:graphicFrameLocks noGrp="1"/>
          </p:cNvGraphicFramePr>
          <p:nvPr>
            <p:ph idx="1"/>
          </p:nvPr>
        </p:nvGraphicFramePr>
        <p:xfrm>
          <a:off x="609441" y="1743635"/>
          <a:ext cx="10969943" cy="45254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TR Lunch and Learn Slide 28V2-1080p-221024">
            <a:hlinkClick r:id="" action="ppaction://media"/>
            <a:extLst>
              <a:ext uri="{FF2B5EF4-FFF2-40B4-BE49-F238E27FC236}">
                <a16:creationId xmlns:a16="http://schemas.microsoft.com/office/drawing/2014/main" id="{8C20713A-F0F3-94FE-2D93-52CCA6BE2DD0}"/>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1" y="0"/>
            <a:ext cx="12188825" cy="6856413"/>
          </a:xfrm>
          <a:prstGeom prst="rect">
            <a:avLst/>
          </a:prstGeom>
        </p:spPr>
      </p:pic>
    </p:spTree>
    <p:custDataLst>
      <p:tags r:id="rId1"/>
    </p:custDataLst>
    <p:extLst>
      <p:ext uri="{BB962C8B-B14F-4D97-AF65-F5344CB8AC3E}">
        <p14:creationId xmlns:p14="http://schemas.microsoft.com/office/powerpoint/2010/main" val="352124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10075" y="1534155"/>
            <a:ext cx="9440986" cy="1716880"/>
          </a:xfrm>
        </p:spPr>
        <p:txBody>
          <a:bodyPr/>
          <a:lstStyle/>
          <a:p>
            <a:r>
              <a:rPr lang="en-US"/>
              <a:t>Total Rewards    Lunch &amp; Learn</a:t>
            </a:r>
          </a:p>
        </p:txBody>
      </p:sp>
      <p:sp>
        <p:nvSpPr>
          <p:cNvPr id="5" name="Text Placeholder 4"/>
          <p:cNvSpPr>
            <a:spLocks noGrp="1"/>
          </p:cNvSpPr>
          <p:nvPr>
            <p:ph type="body" sz="quarter" idx="11"/>
          </p:nvPr>
        </p:nvSpPr>
        <p:spPr/>
        <p:txBody>
          <a:bodyPr/>
          <a:lstStyle/>
          <a:p>
            <a:r>
              <a:rPr lang="en-US"/>
              <a:t>Presented by Jennifer Aldridge, Stephanie Starr &amp; Elizabeth Tucker</a:t>
            </a:r>
          </a:p>
        </p:txBody>
      </p:sp>
      <p:sp>
        <p:nvSpPr>
          <p:cNvPr id="8" name="Text Placeholder 7"/>
          <p:cNvSpPr>
            <a:spLocks noGrp="1"/>
          </p:cNvSpPr>
          <p:nvPr>
            <p:ph type="body" sz="quarter" idx="12"/>
          </p:nvPr>
        </p:nvSpPr>
        <p:spPr/>
        <p:txBody>
          <a:bodyPr vert="horz" lIns="91440" tIns="45720" rIns="91440" bIns="45720" rtlCol="0" anchor="t">
            <a:normAutofit/>
          </a:bodyPr>
          <a:lstStyle/>
          <a:p>
            <a:r>
              <a:rPr lang="en-US">
                <a:latin typeface="Arial"/>
                <a:cs typeface="Arial"/>
              </a:rPr>
              <a:t>October 27, 2022</a:t>
            </a:r>
          </a:p>
        </p:txBody>
      </p:sp>
    </p:spTree>
    <p:custDataLst>
      <p:tags r:id="rId1"/>
    </p:custDataLst>
    <p:extLst>
      <p:ext uri="{BB962C8B-B14F-4D97-AF65-F5344CB8AC3E}">
        <p14:creationId xmlns:p14="http://schemas.microsoft.com/office/powerpoint/2010/main" val="1268173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91C0A-6B08-2C3D-56A7-3761E75969AF}"/>
              </a:ext>
            </a:extLst>
          </p:cNvPr>
          <p:cNvSpPr>
            <a:spLocks noGrp="1"/>
          </p:cNvSpPr>
          <p:nvPr>
            <p:ph type="title"/>
          </p:nvPr>
        </p:nvSpPr>
        <p:spPr/>
        <p:txBody>
          <a:bodyPr/>
          <a:lstStyle/>
          <a:p>
            <a:r>
              <a:rPr lang="en-US">
                <a:cs typeface="Calibri Light"/>
              </a:rPr>
              <a:t>Educational Assistance Program</a:t>
            </a:r>
            <a:endParaRPr lang="en-US"/>
          </a:p>
        </p:txBody>
      </p:sp>
      <p:sp>
        <p:nvSpPr>
          <p:cNvPr id="3" name="Content Placeholder 2">
            <a:extLst>
              <a:ext uri="{FF2B5EF4-FFF2-40B4-BE49-F238E27FC236}">
                <a16:creationId xmlns:a16="http://schemas.microsoft.com/office/drawing/2014/main" id="{90CAE825-8514-9402-0881-BEB3C772AD3A}"/>
              </a:ext>
            </a:extLst>
          </p:cNvPr>
          <p:cNvSpPr>
            <a:spLocks noGrp="1"/>
          </p:cNvSpPr>
          <p:nvPr>
            <p:ph idx="1"/>
          </p:nvPr>
        </p:nvSpPr>
        <p:spPr>
          <a:xfrm>
            <a:off x="609441" y="1465478"/>
            <a:ext cx="10969943" cy="4525433"/>
          </a:xfrm>
        </p:spPr>
        <p:txBody>
          <a:bodyPr vert="horz" lIns="91440" tIns="45720" rIns="91440" bIns="45720" rtlCol="0" anchor="t">
            <a:normAutofit fontScale="85000" lnSpcReduction="20000"/>
          </a:bodyPr>
          <a:lstStyle/>
          <a:p>
            <a:pPr marL="0" indent="0">
              <a:buNone/>
            </a:pPr>
            <a:r>
              <a:rPr lang="en-US" dirty="0" err="1">
                <a:latin typeface="Arial"/>
                <a:cs typeface="Arial"/>
              </a:rPr>
              <a:t>eMoney</a:t>
            </a:r>
            <a:r>
              <a:rPr lang="en-US" dirty="0">
                <a:latin typeface="Arial"/>
                <a:cs typeface="Arial"/>
              </a:rPr>
              <a:t> offers all benefits eligible employees the opportunity to further their education by offering the Educational Assistance Program</a:t>
            </a:r>
            <a:endParaRPr lang="en-US" dirty="0" err="1"/>
          </a:p>
          <a:p>
            <a:pPr marL="304165" indent="-304165"/>
            <a:r>
              <a:rPr lang="en-US" dirty="0">
                <a:latin typeface="Arial"/>
                <a:cs typeface="Arial"/>
              </a:rPr>
              <a:t>This program is designed to encourage and provide financial support for our employees to pursue outside studies in order to improve job performance and prepare for advancement opportunities within </a:t>
            </a:r>
            <a:r>
              <a:rPr lang="en-US" dirty="0" err="1">
                <a:latin typeface="Arial"/>
                <a:cs typeface="Arial"/>
              </a:rPr>
              <a:t>eMoney</a:t>
            </a:r>
            <a:endParaRPr lang="en-US" dirty="0" err="1"/>
          </a:p>
          <a:p>
            <a:pPr marL="304165" indent="-304165"/>
            <a:r>
              <a:rPr lang="en-US" dirty="0">
                <a:latin typeface="Arial"/>
                <a:cs typeface="Arial"/>
              </a:rPr>
              <a:t>Approved educational assistance applications are eligible for reimbursement of up to 100% of expenses up to a max amount of $5,250 per calendar year </a:t>
            </a:r>
            <a:endParaRPr lang="en-US" dirty="0"/>
          </a:p>
          <a:p>
            <a:pPr marL="304165" indent="-304165"/>
            <a:r>
              <a:rPr lang="en-US" dirty="0">
                <a:latin typeface="Arial"/>
                <a:cs typeface="Arial"/>
              </a:rPr>
              <a:t>The educational assistance program encompasses any continuing education, defined as:</a:t>
            </a:r>
            <a:endParaRPr lang="en-US" dirty="0"/>
          </a:p>
          <a:p>
            <a:pPr marL="913765" lvl="1" indent="-304165"/>
            <a:r>
              <a:rPr lang="en-US" dirty="0">
                <a:latin typeface="Arial"/>
                <a:cs typeface="Arial"/>
              </a:rPr>
              <a:t>A degree or certification program offered by an accredited University or College;</a:t>
            </a:r>
            <a:endParaRPr lang="en-US" dirty="0"/>
          </a:p>
          <a:p>
            <a:pPr marL="609600" lvl="1" indent="0">
              <a:buNone/>
            </a:pPr>
            <a:r>
              <a:rPr lang="en-US" dirty="0">
                <a:latin typeface="Arial"/>
                <a:cs typeface="Arial"/>
              </a:rPr>
              <a:t>OR</a:t>
            </a:r>
            <a:endParaRPr lang="en-US" dirty="0"/>
          </a:p>
          <a:p>
            <a:pPr marL="913765" lvl="1" indent="-304165"/>
            <a:r>
              <a:rPr lang="en-US" dirty="0">
                <a:latin typeface="Arial"/>
                <a:cs typeface="Arial"/>
              </a:rPr>
              <a:t>Certification requiring a proctored exam and resulting in a nationally-recognized professional certification;</a:t>
            </a:r>
            <a:endParaRPr lang="en-US" dirty="0"/>
          </a:p>
          <a:p>
            <a:pPr marL="913765" lvl="1" indent="-304165"/>
            <a:r>
              <a:rPr lang="en-US" dirty="0">
                <a:latin typeface="Arial"/>
                <a:cs typeface="Arial"/>
              </a:rPr>
              <a:t>AND requiring self-study of coursework of 3 or more months</a:t>
            </a:r>
            <a:endParaRPr lang="en-US" dirty="0"/>
          </a:p>
          <a:p>
            <a:pPr marL="304165" indent="-304165"/>
            <a:r>
              <a:rPr lang="en-US" dirty="0">
                <a:latin typeface="Arial"/>
                <a:cs typeface="Arial"/>
              </a:rPr>
              <a:t>Prior approval must be obtained for educational assistance</a:t>
            </a:r>
            <a:endParaRPr lang="en-US" dirty="0"/>
          </a:p>
          <a:p>
            <a:pPr marL="304165" indent="-304165"/>
            <a:r>
              <a:rPr lang="en-US" dirty="0">
                <a:latin typeface="Arial"/>
                <a:cs typeface="Arial"/>
              </a:rPr>
              <a:t>The policy and application can be found on ServiceNow</a:t>
            </a:r>
            <a:endParaRPr lang="en-US" dirty="0"/>
          </a:p>
          <a:p>
            <a:pPr marL="304165" indent="-304165"/>
            <a:endParaRPr lang="en-US"/>
          </a:p>
        </p:txBody>
      </p:sp>
    </p:spTree>
    <p:custDataLst>
      <p:tags r:id="rId1"/>
    </p:custDataLst>
    <p:extLst>
      <p:ext uri="{BB962C8B-B14F-4D97-AF65-F5344CB8AC3E}">
        <p14:creationId xmlns:p14="http://schemas.microsoft.com/office/powerpoint/2010/main" val="2411114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2D21-ABBC-FD43-5317-B6E6D5CBD505}"/>
              </a:ext>
            </a:extLst>
          </p:cNvPr>
          <p:cNvSpPr>
            <a:spLocks noGrp="1"/>
          </p:cNvSpPr>
          <p:nvPr>
            <p:ph type="title"/>
          </p:nvPr>
        </p:nvSpPr>
        <p:spPr/>
        <p:txBody>
          <a:bodyPr/>
          <a:lstStyle/>
          <a:p>
            <a:r>
              <a:rPr lang="en-US">
                <a:cs typeface="Calibri Light"/>
              </a:rPr>
              <a:t>PTO Reminders!</a:t>
            </a:r>
            <a:endParaRPr lang="en-US"/>
          </a:p>
        </p:txBody>
      </p:sp>
      <p:pic>
        <p:nvPicPr>
          <p:cNvPr id="4" name="Picture 4" descr="Table&#10;&#10;Description automatically generated">
            <a:extLst>
              <a:ext uri="{FF2B5EF4-FFF2-40B4-BE49-F238E27FC236}">
                <a16:creationId xmlns:a16="http://schemas.microsoft.com/office/drawing/2014/main" id="{31276346-0BCC-7788-5A81-81120BC3086B}"/>
              </a:ext>
            </a:extLst>
          </p:cNvPr>
          <p:cNvPicPr>
            <a:picLocks noGrp="1" noChangeAspect="1"/>
          </p:cNvPicPr>
          <p:nvPr>
            <p:ph idx="1"/>
          </p:nvPr>
        </p:nvPicPr>
        <p:blipFill>
          <a:blip r:embed="rId4"/>
          <a:stretch>
            <a:fillRect/>
          </a:stretch>
        </p:blipFill>
        <p:spPr>
          <a:xfrm>
            <a:off x="5362723" y="4123096"/>
            <a:ext cx="6341664" cy="2279451"/>
          </a:xfrm>
        </p:spPr>
      </p:pic>
      <p:sp>
        <p:nvSpPr>
          <p:cNvPr id="5" name="TextBox 4">
            <a:extLst>
              <a:ext uri="{FF2B5EF4-FFF2-40B4-BE49-F238E27FC236}">
                <a16:creationId xmlns:a16="http://schemas.microsoft.com/office/drawing/2014/main" id="{B0953F0D-408A-52A7-4CAA-53E207235DD5}"/>
              </a:ext>
            </a:extLst>
          </p:cNvPr>
          <p:cNvSpPr txBox="1"/>
          <p:nvPr/>
        </p:nvSpPr>
        <p:spPr>
          <a:xfrm>
            <a:off x="518314" y="1377573"/>
            <a:ext cx="1089849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a:cs typeface="Arial" panose="020B0604020202020204"/>
              </a:rPr>
              <a:t>We accrue PTO on 1</a:t>
            </a:r>
            <a:r>
              <a:rPr lang="en-US" baseline="30000">
                <a:cs typeface="Arial" panose="020B0604020202020204"/>
              </a:rPr>
              <a:t>st</a:t>
            </a:r>
            <a:r>
              <a:rPr lang="en-US">
                <a:cs typeface="Arial" panose="020B0604020202020204"/>
              </a:rPr>
              <a:t> and 16</a:t>
            </a:r>
            <a:r>
              <a:rPr lang="en-US" baseline="30000">
                <a:cs typeface="Arial" panose="020B0604020202020204"/>
              </a:rPr>
              <a:t>th</a:t>
            </a:r>
            <a:r>
              <a:rPr lang="en-US">
                <a:cs typeface="Arial" panose="020B0604020202020204"/>
              </a:rPr>
              <a:t> of each month. You must be 'active' in ADP on those days to accrue PTO </a:t>
            </a:r>
          </a:p>
          <a:p>
            <a:pPr marL="951865" lvl="1" indent="-342900">
              <a:buFont typeface="Arial"/>
              <a:buChar char="•"/>
            </a:pPr>
            <a:r>
              <a:rPr lang="en-US">
                <a:cs typeface="Arial" panose="020B0604020202020204"/>
              </a:rPr>
              <a:t>Refer to table below for accrual rates</a:t>
            </a:r>
          </a:p>
          <a:p>
            <a:pPr marL="342900" indent="-342900">
              <a:buFont typeface="Arial"/>
              <a:buChar char="•"/>
            </a:pPr>
            <a:r>
              <a:rPr lang="en-US">
                <a:cs typeface="Arial" panose="020B0604020202020204"/>
              </a:rPr>
              <a:t>We are allowed to carryover 40 hours of unused PTO into 2023 and that time must be used by March 31, 2023 </a:t>
            </a:r>
            <a:r>
              <a:rPr lang="en-US">
                <a:highlight>
                  <a:srgbClr val="FFFF00"/>
                </a:highlight>
                <a:cs typeface="Arial" panose="020B0604020202020204"/>
              </a:rPr>
              <a:t>( except CA and NE employees)</a:t>
            </a:r>
          </a:p>
          <a:p>
            <a:pPr marL="342900" indent="-342900">
              <a:buFont typeface="Arial"/>
              <a:buChar char="•"/>
            </a:pPr>
            <a:r>
              <a:rPr lang="en-US">
                <a:cs typeface="Arial" panose="020B0604020202020204"/>
              </a:rPr>
              <a:t>As we are now in Q4, please work with your managers and submit your PTO requests ahead of time so we're not all scrambling at the end of the year</a:t>
            </a:r>
          </a:p>
        </p:txBody>
      </p:sp>
    </p:spTree>
    <p:custDataLst>
      <p:tags r:id="rId1"/>
    </p:custDataLst>
    <p:extLst>
      <p:ext uri="{BB962C8B-B14F-4D97-AF65-F5344CB8AC3E}">
        <p14:creationId xmlns:p14="http://schemas.microsoft.com/office/powerpoint/2010/main" val="3298469525"/>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2D21-ABBC-FD43-5317-B6E6D5CBD505}"/>
              </a:ext>
            </a:extLst>
          </p:cNvPr>
          <p:cNvSpPr>
            <a:spLocks noGrp="1"/>
          </p:cNvSpPr>
          <p:nvPr>
            <p:ph type="title"/>
          </p:nvPr>
        </p:nvSpPr>
        <p:spPr/>
        <p:txBody>
          <a:bodyPr/>
          <a:lstStyle/>
          <a:p>
            <a:r>
              <a:rPr lang="en-US">
                <a:cs typeface="Calibri Light"/>
              </a:rPr>
              <a:t>PTO Reminders!</a:t>
            </a:r>
            <a:endParaRPr lang="en-US"/>
          </a:p>
        </p:txBody>
      </p:sp>
      <p:pic>
        <p:nvPicPr>
          <p:cNvPr id="4" name="Picture 4" descr="Table&#10;&#10;Description automatically generated">
            <a:extLst>
              <a:ext uri="{FF2B5EF4-FFF2-40B4-BE49-F238E27FC236}">
                <a16:creationId xmlns:a16="http://schemas.microsoft.com/office/drawing/2014/main" id="{31276346-0BCC-7788-5A81-81120BC3086B}"/>
              </a:ext>
            </a:extLst>
          </p:cNvPr>
          <p:cNvPicPr>
            <a:picLocks noGrp="1" noChangeAspect="1"/>
          </p:cNvPicPr>
          <p:nvPr>
            <p:ph idx="1"/>
          </p:nvPr>
        </p:nvPicPr>
        <p:blipFill>
          <a:blip r:embed="rId5"/>
          <a:stretch>
            <a:fillRect/>
          </a:stretch>
        </p:blipFill>
        <p:spPr>
          <a:xfrm>
            <a:off x="5362723" y="4123096"/>
            <a:ext cx="6341664" cy="2279451"/>
          </a:xfrm>
        </p:spPr>
      </p:pic>
      <p:sp>
        <p:nvSpPr>
          <p:cNvPr id="5" name="TextBox 4">
            <a:extLst>
              <a:ext uri="{FF2B5EF4-FFF2-40B4-BE49-F238E27FC236}">
                <a16:creationId xmlns:a16="http://schemas.microsoft.com/office/drawing/2014/main" id="{B0953F0D-408A-52A7-4CAA-53E207235DD5}"/>
              </a:ext>
            </a:extLst>
          </p:cNvPr>
          <p:cNvSpPr txBox="1"/>
          <p:nvPr/>
        </p:nvSpPr>
        <p:spPr>
          <a:xfrm>
            <a:off x="518314" y="1377573"/>
            <a:ext cx="1089849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a:cs typeface="Arial" panose="020B0604020202020204"/>
              </a:rPr>
              <a:t>We accrue PTO on 1</a:t>
            </a:r>
            <a:r>
              <a:rPr lang="en-US" baseline="30000">
                <a:cs typeface="Arial" panose="020B0604020202020204"/>
              </a:rPr>
              <a:t>st</a:t>
            </a:r>
            <a:r>
              <a:rPr lang="en-US">
                <a:cs typeface="Arial" panose="020B0604020202020204"/>
              </a:rPr>
              <a:t> and 16</a:t>
            </a:r>
            <a:r>
              <a:rPr lang="en-US" baseline="30000">
                <a:cs typeface="Arial" panose="020B0604020202020204"/>
              </a:rPr>
              <a:t>th</a:t>
            </a:r>
            <a:r>
              <a:rPr lang="en-US">
                <a:cs typeface="Arial" panose="020B0604020202020204"/>
              </a:rPr>
              <a:t> of each month. You must be 'active' in ADP on those days to accrue PTO </a:t>
            </a:r>
          </a:p>
          <a:p>
            <a:pPr marL="951865" lvl="1" indent="-342900">
              <a:buFont typeface="Arial"/>
              <a:buChar char="•"/>
            </a:pPr>
            <a:r>
              <a:rPr lang="en-US">
                <a:cs typeface="Arial" panose="020B0604020202020204"/>
              </a:rPr>
              <a:t>Refer to table below for accrual rates</a:t>
            </a:r>
          </a:p>
          <a:p>
            <a:pPr marL="342900" indent="-342900">
              <a:buFont typeface="Arial"/>
              <a:buChar char="•"/>
            </a:pPr>
            <a:r>
              <a:rPr lang="en-US">
                <a:cs typeface="Arial" panose="020B0604020202020204"/>
              </a:rPr>
              <a:t>We are allowed to carryover 40 hours of unused PTO into 2023 and that time must be used by March 31, 2023 </a:t>
            </a:r>
            <a:r>
              <a:rPr lang="en-US">
                <a:highlight>
                  <a:srgbClr val="FFFF00"/>
                </a:highlight>
                <a:cs typeface="Arial" panose="020B0604020202020204"/>
              </a:rPr>
              <a:t>( except CA and NE employees)</a:t>
            </a:r>
          </a:p>
          <a:p>
            <a:pPr marL="342900" indent="-342900">
              <a:buFont typeface="Arial"/>
              <a:buChar char="•"/>
            </a:pPr>
            <a:r>
              <a:rPr lang="en-US">
                <a:cs typeface="Arial" panose="020B0604020202020204"/>
              </a:rPr>
              <a:t>As we are now in Q4, please work with your managers and submit your PTO requests ahead of time so we're not all scrambling at the end of the year</a:t>
            </a:r>
          </a:p>
        </p:txBody>
      </p:sp>
      <p:pic>
        <p:nvPicPr>
          <p:cNvPr id="3" name="TR Lunch and Learn Slide 30-1080p-221020">
            <a:hlinkClick r:id="" action="ppaction://media"/>
            <a:extLst>
              <a:ext uri="{FF2B5EF4-FFF2-40B4-BE49-F238E27FC236}">
                <a16:creationId xmlns:a16="http://schemas.microsoft.com/office/drawing/2014/main" id="{5ACC0B86-2AFD-9141-01C6-DC27C4B0ED3D}"/>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88825" cy="6856413"/>
          </a:xfrm>
          <a:prstGeom prst="rect">
            <a:avLst/>
          </a:prstGeom>
        </p:spPr>
      </p:pic>
    </p:spTree>
    <p:custDataLst>
      <p:tags r:id="rId1"/>
    </p:custDataLst>
    <p:extLst>
      <p:ext uri="{BB962C8B-B14F-4D97-AF65-F5344CB8AC3E}">
        <p14:creationId xmlns:p14="http://schemas.microsoft.com/office/powerpoint/2010/main" val="261587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cs typeface="Calibri Light"/>
              </a:rPr>
              <a:t>Rewards &amp; Recognition</a:t>
            </a:r>
            <a:endParaRPr lang="en-US"/>
          </a:p>
        </p:txBody>
      </p:sp>
    </p:spTree>
    <p:custDataLst>
      <p:tags r:id="rId1"/>
    </p:custDataLst>
    <p:extLst>
      <p:ext uri="{BB962C8B-B14F-4D97-AF65-F5344CB8AC3E}">
        <p14:creationId xmlns:p14="http://schemas.microsoft.com/office/powerpoint/2010/main" val="1770781476"/>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err="1">
                <a:ea typeface="+mj-lt"/>
                <a:cs typeface="+mj-lt"/>
              </a:rPr>
              <a:t>eMpower</a:t>
            </a:r>
            <a:r>
              <a:rPr lang="en-US">
                <a:ea typeface="+mj-lt"/>
                <a:cs typeface="+mj-lt"/>
              </a:rPr>
              <a:t> Program</a:t>
            </a:r>
            <a:br>
              <a:rPr lang="en-US">
                <a:ea typeface="+mj-lt"/>
                <a:cs typeface="+mj-lt"/>
              </a:rPr>
            </a:br>
            <a:r>
              <a:rPr lang="en-US" sz="2800">
                <a:solidFill>
                  <a:srgbClr val="00B0F0"/>
                </a:solidFill>
                <a:latin typeface="Arial"/>
                <a:ea typeface="+mj-lt"/>
                <a:cs typeface="+mj-lt"/>
              </a:rPr>
              <a:t>Rewards &amp; Recognition</a:t>
            </a:r>
            <a:endParaRPr lang="en-US">
              <a:ea typeface="+mj-lt"/>
              <a:cs typeface="+mj-lt"/>
            </a:endParaRPr>
          </a:p>
        </p:txBody>
      </p:sp>
      <p:sp>
        <p:nvSpPr>
          <p:cNvPr id="6" name="Content Placeholder 5"/>
          <p:cNvSpPr>
            <a:spLocks noGrp="1"/>
          </p:cNvSpPr>
          <p:nvPr>
            <p:ph idx="1"/>
          </p:nvPr>
        </p:nvSpPr>
        <p:spPr/>
        <p:txBody>
          <a:bodyPr vert="horz" lIns="91440" tIns="45720" rIns="91440" bIns="45720" rtlCol="0" anchor="t">
            <a:normAutofit/>
          </a:bodyPr>
          <a:lstStyle/>
          <a:p>
            <a:pPr marL="304165" indent="-304165"/>
            <a:r>
              <a:rPr lang="en-US" sz="2400" err="1">
                <a:latin typeface="Arial"/>
                <a:cs typeface="Arial"/>
              </a:rPr>
              <a:t>eMpower</a:t>
            </a:r>
            <a:r>
              <a:rPr lang="en-US" sz="2400">
                <a:latin typeface="Arial"/>
                <a:cs typeface="Arial"/>
              </a:rPr>
              <a:t> is a tool that </a:t>
            </a:r>
            <a:r>
              <a:rPr lang="en-US" sz="2400" err="1">
                <a:latin typeface="Arial"/>
                <a:cs typeface="Arial"/>
              </a:rPr>
              <a:t>eMoney</a:t>
            </a:r>
            <a:r>
              <a:rPr lang="en-US" sz="2400">
                <a:latin typeface="Arial"/>
                <a:cs typeface="Arial"/>
              </a:rPr>
              <a:t> uses for a rewards and recognition program</a:t>
            </a:r>
          </a:p>
          <a:p>
            <a:pPr marL="304165" indent="-304165"/>
            <a:r>
              <a:rPr lang="en-US" sz="2400">
                <a:latin typeface="Arial"/>
                <a:cs typeface="Arial"/>
              </a:rPr>
              <a:t>Points are awarded to employees to recognize them and can be redeemed online for various awards on the </a:t>
            </a:r>
            <a:r>
              <a:rPr lang="en-US" sz="2400" err="1">
                <a:latin typeface="Arial"/>
                <a:cs typeface="Arial"/>
              </a:rPr>
              <a:t>eMpower</a:t>
            </a:r>
            <a:r>
              <a:rPr lang="en-US" sz="2400">
                <a:latin typeface="Arial"/>
                <a:cs typeface="Arial"/>
              </a:rPr>
              <a:t> </a:t>
            </a:r>
            <a:r>
              <a:rPr lang="en-US">
                <a:latin typeface="Arial"/>
                <a:cs typeface="Arial"/>
              </a:rPr>
              <a:t>website</a:t>
            </a:r>
            <a:endParaRPr lang="en-US" sz="2400">
              <a:latin typeface="Arial"/>
              <a:cs typeface="Arial"/>
            </a:endParaRPr>
          </a:p>
          <a:p>
            <a:pPr marL="304165" indent="-304165"/>
            <a:r>
              <a:rPr lang="en-US">
                <a:latin typeface="Arial"/>
                <a:cs typeface="Arial"/>
              </a:rPr>
              <a:t>Employees are given 50 monthly budget points and managers are given a quarterly budget </a:t>
            </a:r>
            <a:endParaRPr lang="en-US" sz="2400">
              <a:latin typeface="Arial"/>
              <a:cs typeface="Arial"/>
            </a:endParaRPr>
          </a:p>
          <a:p>
            <a:pPr marL="913765" lvl="1" indent="-304165"/>
            <a:r>
              <a:rPr lang="en-US">
                <a:latin typeface="Arial"/>
                <a:cs typeface="Arial"/>
              </a:rPr>
              <a:t>Any unused points expire at the end of the month or quarter </a:t>
            </a:r>
          </a:p>
          <a:p>
            <a:pPr marL="304165" indent="-304165"/>
            <a:r>
              <a:rPr lang="en-US" sz="2400">
                <a:latin typeface="Arial"/>
                <a:cs typeface="Arial"/>
              </a:rPr>
              <a:t>Programs offered are:</a:t>
            </a:r>
          </a:p>
          <a:p>
            <a:pPr marL="913130" lvl="1" indent="-304165"/>
            <a:r>
              <a:rPr lang="en-US" sz="2400">
                <a:latin typeface="Arial"/>
                <a:cs typeface="Arial"/>
              </a:rPr>
              <a:t>Manager to Employee recognition</a:t>
            </a:r>
          </a:p>
          <a:p>
            <a:pPr marL="913130" lvl="1" indent="-304165"/>
            <a:r>
              <a:rPr lang="en-US" sz="2400">
                <a:latin typeface="Arial"/>
                <a:cs typeface="Arial"/>
              </a:rPr>
              <a:t>Peer to peer recognition</a:t>
            </a:r>
          </a:p>
        </p:txBody>
      </p:sp>
      <p:pic>
        <p:nvPicPr>
          <p:cNvPr id="2" name="Picture 2" descr="A picture containing text, clipart&#10;&#10;Description automatically generated">
            <a:extLst>
              <a:ext uri="{FF2B5EF4-FFF2-40B4-BE49-F238E27FC236}">
                <a16:creationId xmlns:a16="http://schemas.microsoft.com/office/drawing/2014/main" id="{97638B63-3928-115C-A07C-43A76056527B}"/>
              </a:ext>
            </a:extLst>
          </p:cNvPr>
          <p:cNvPicPr>
            <a:picLocks noChangeAspect="1"/>
          </p:cNvPicPr>
          <p:nvPr/>
        </p:nvPicPr>
        <p:blipFill>
          <a:blip r:embed="rId3"/>
          <a:stretch>
            <a:fillRect/>
          </a:stretch>
        </p:blipFill>
        <p:spPr>
          <a:xfrm>
            <a:off x="7274274" y="4664490"/>
            <a:ext cx="3091047" cy="1169295"/>
          </a:xfrm>
          <a:prstGeom prst="rect">
            <a:avLst/>
          </a:prstGeom>
        </p:spPr>
      </p:pic>
    </p:spTree>
    <p:custDataLst>
      <p:tags r:id="rId1"/>
    </p:custDataLst>
    <p:extLst>
      <p:ext uri="{BB962C8B-B14F-4D97-AF65-F5344CB8AC3E}">
        <p14:creationId xmlns:p14="http://schemas.microsoft.com/office/powerpoint/2010/main" val="2104011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4A58-288D-B104-86D1-4AD676384AFB}"/>
              </a:ext>
            </a:extLst>
          </p:cNvPr>
          <p:cNvSpPr>
            <a:spLocks noGrp="1"/>
          </p:cNvSpPr>
          <p:nvPr>
            <p:ph type="title"/>
          </p:nvPr>
        </p:nvSpPr>
        <p:spPr/>
        <p:txBody>
          <a:bodyPr>
            <a:normAutofit/>
          </a:bodyPr>
          <a:lstStyle/>
          <a:p>
            <a:r>
              <a:rPr lang="en-US" err="1">
                <a:ea typeface="+mj-lt"/>
                <a:cs typeface="+mj-lt"/>
              </a:rPr>
              <a:t>eMpower</a:t>
            </a:r>
            <a:r>
              <a:rPr lang="en-US">
                <a:ea typeface="+mj-lt"/>
                <a:cs typeface="+mj-lt"/>
              </a:rPr>
              <a:t> Points</a:t>
            </a:r>
            <a:br>
              <a:rPr lang="en-US">
                <a:ea typeface="+mj-lt"/>
                <a:cs typeface="+mj-lt"/>
              </a:rPr>
            </a:br>
            <a:r>
              <a:rPr lang="en-US" sz="2400">
                <a:solidFill>
                  <a:srgbClr val="00B0F0"/>
                </a:solidFill>
                <a:latin typeface="Arial"/>
                <a:ea typeface="+mj-lt"/>
                <a:cs typeface="+mj-lt"/>
              </a:rPr>
              <a:t>Ways to Earn Points</a:t>
            </a:r>
            <a:endParaRPr lang="en-US" sz="2400">
              <a:solidFill>
                <a:srgbClr val="00B0F0"/>
              </a:solidFill>
              <a:latin typeface="Arial"/>
            </a:endParaRPr>
          </a:p>
        </p:txBody>
      </p:sp>
      <p:pic>
        <p:nvPicPr>
          <p:cNvPr id="4" name="Picture 4" descr="A picture containing text, clipart&#10;&#10;Description automatically generated">
            <a:extLst>
              <a:ext uri="{FF2B5EF4-FFF2-40B4-BE49-F238E27FC236}">
                <a16:creationId xmlns:a16="http://schemas.microsoft.com/office/drawing/2014/main" id="{F662B2F4-08F7-DD04-5B60-6EF6582E7D6D}"/>
              </a:ext>
            </a:extLst>
          </p:cNvPr>
          <p:cNvPicPr>
            <a:picLocks noChangeAspect="1"/>
          </p:cNvPicPr>
          <p:nvPr/>
        </p:nvPicPr>
        <p:blipFill>
          <a:blip r:embed="rId3"/>
          <a:stretch>
            <a:fillRect/>
          </a:stretch>
        </p:blipFill>
        <p:spPr>
          <a:xfrm>
            <a:off x="4252733" y="1479157"/>
            <a:ext cx="3351204" cy="934944"/>
          </a:xfrm>
          <a:prstGeom prst="rect">
            <a:avLst/>
          </a:prstGeom>
        </p:spPr>
      </p:pic>
      <p:pic>
        <p:nvPicPr>
          <p:cNvPr id="5" name="Picture 5" descr="Graphical user interface, application&#10;&#10;Description automatically generated">
            <a:extLst>
              <a:ext uri="{FF2B5EF4-FFF2-40B4-BE49-F238E27FC236}">
                <a16:creationId xmlns:a16="http://schemas.microsoft.com/office/drawing/2014/main" id="{8936D3BA-4E81-0EE7-0FC2-8B60DAB0374F}"/>
              </a:ext>
            </a:extLst>
          </p:cNvPr>
          <p:cNvPicPr>
            <a:picLocks noChangeAspect="1"/>
          </p:cNvPicPr>
          <p:nvPr/>
        </p:nvPicPr>
        <p:blipFill>
          <a:blip r:embed="rId4"/>
          <a:stretch>
            <a:fillRect/>
          </a:stretch>
        </p:blipFill>
        <p:spPr>
          <a:xfrm>
            <a:off x="1241369" y="2455540"/>
            <a:ext cx="9213790" cy="3443827"/>
          </a:xfrm>
          <a:prstGeom prst="rect">
            <a:avLst/>
          </a:prstGeom>
        </p:spPr>
      </p:pic>
    </p:spTree>
    <p:custDataLst>
      <p:tags r:id="rId1"/>
    </p:custDataLst>
    <p:extLst>
      <p:ext uri="{BB962C8B-B14F-4D97-AF65-F5344CB8AC3E}">
        <p14:creationId xmlns:p14="http://schemas.microsoft.com/office/powerpoint/2010/main" val="1392000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4A58-288D-B104-86D1-4AD676384AFB}"/>
              </a:ext>
            </a:extLst>
          </p:cNvPr>
          <p:cNvSpPr>
            <a:spLocks noGrp="1"/>
          </p:cNvSpPr>
          <p:nvPr>
            <p:ph type="title"/>
          </p:nvPr>
        </p:nvSpPr>
        <p:spPr/>
        <p:txBody>
          <a:bodyPr/>
          <a:lstStyle/>
          <a:p>
            <a:r>
              <a:rPr lang="en-US">
                <a:cs typeface="Calibri Light"/>
              </a:rPr>
              <a:t>Employee Excellence Award</a:t>
            </a:r>
          </a:p>
        </p:txBody>
      </p:sp>
      <p:sp>
        <p:nvSpPr>
          <p:cNvPr id="3" name="Content Placeholder 2">
            <a:extLst>
              <a:ext uri="{FF2B5EF4-FFF2-40B4-BE49-F238E27FC236}">
                <a16:creationId xmlns:a16="http://schemas.microsoft.com/office/drawing/2014/main" id="{57ADB205-D543-60E3-D738-FBB6CBB82A0A}"/>
              </a:ext>
            </a:extLst>
          </p:cNvPr>
          <p:cNvSpPr>
            <a:spLocks noGrp="1"/>
          </p:cNvSpPr>
          <p:nvPr>
            <p:ph idx="1"/>
          </p:nvPr>
        </p:nvSpPr>
        <p:spPr>
          <a:xfrm>
            <a:off x="609441" y="1743635"/>
            <a:ext cx="10763409" cy="4525433"/>
          </a:xfrm>
        </p:spPr>
        <p:txBody>
          <a:bodyPr vert="horz" lIns="91440" tIns="45720" rIns="91440" bIns="45720" rtlCol="0" anchor="t">
            <a:normAutofit/>
          </a:bodyPr>
          <a:lstStyle/>
          <a:p>
            <a:pPr marL="304165" indent="-304165"/>
            <a:r>
              <a:rPr lang="en-US">
                <a:latin typeface="Arial"/>
                <a:cs typeface="Arial"/>
              </a:rPr>
              <a:t>The eMoney Excellence Award (EEA) is our highest recognition for individual or team achievement and is awarded semi-annually. </a:t>
            </a:r>
            <a:endParaRPr lang="en-US"/>
          </a:p>
          <a:p>
            <a:pPr marL="913765" lvl="1" indent="-304165"/>
            <a:r>
              <a:rPr lang="en-US">
                <a:latin typeface="Arial"/>
                <a:cs typeface="Arial"/>
              </a:rPr>
              <a:t>This program allows our leadership team to recognize individuals/teams at VP level and below for achievements that surpass the expectations of their roles, and those who have had an impact on our organization’s mission, vision, and/or core values.</a:t>
            </a:r>
            <a:endParaRPr lang="en-US"/>
          </a:p>
          <a:p>
            <a:pPr marL="304165" indent="-304165"/>
            <a:r>
              <a:rPr lang="en-US">
                <a:latin typeface="Arial"/>
                <a:cs typeface="Arial"/>
              </a:rPr>
              <a:t>All full-time and part-time company employees (up to VP level) are eligible</a:t>
            </a:r>
          </a:p>
          <a:p>
            <a:pPr marL="304165" indent="-304165"/>
            <a:endParaRPr lang="en-US"/>
          </a:p>
        </p:txBody>
      </p:sp>
    </p:spTree>
    <p:custDataLst>
      <p:tags r:id="rId1"/>
    </p:custDataLst>
    <p:extLst>
      <p:ext uri="{BB962C8B-B14F-4D97-AF65-F5344CB8AC3E}">
        <p14:creationId xmlns:p14="http://schemas.microsoft.com/office/powerpoint/2010/main" val="3648450424"/>
      </p:ext>
    </p:extLst>
  </p:cSld>
  <p:clrMapOvr>
    <a:masterClrMapping/>
  </p:clrMapOvr>
  <p:extLst>
    <p:ext uri="{6950BFC3-D8DA-4A85-94F7-54DA5524770B}">
      <p188:commentRel xmlns:p188="http://schemas.microsoft.com/office/powerpoint/2018/8/main" r:id="rId4"/>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4A58-288D-B104-86D1-4AD676384AFB}"/>
              </a:ext>
            </a:extLst>
          </p:cNvPr>
          <p:cNvSpPr>
            <a:spLocks noGrp="1"/>
          </p:cNvSpPr>
          <p:nvPr>
            <p:ph type="title"/>
          </p:nvPr>
        </p:nvSpPr>
        <p:spPr/>
        <p:txBody>
          <a:bodyPr/>
          <a:lstStyle/>
          <a:p>
            <a:r>
              <a:rPr lang="en-US">
                <a:cs typeface="Calibri Light"/>
              </a:rPr>
              <a:t>Employee Excellence Award</a:t>
            </a:r>
          </a:p>
        </p:txBody>
      </p:sp>
      <p:sp>
        <p:nvSpPr>
          <p:cNvPr id="3" name="Content Placeholder 2">
            <a:extLst>
              <a:ext uri="{FF2B5EF4-FFF2-40B4-BE49-F238E27FC236}">
                <a16:creationId xmlns:a16="http://schemas.microsoft.com/office/drawing/2014/main" id="{57ADB205-D543-60E3-D738-FBB6CBB82A0A}"/>
              </a:ext>
            </a:extLst>
          </p:cNvPr>
          <p:cNvSpPr>
            <a:spLocks noGrp="1"/>
          </p:cNvSpPr>
          <p:nvPr>
            <p:ph idx="1"/>
          </p:nvPr>
        </p:nvSpPr>
        <p:spPr>
          <a:xfrm>
            <a:off x="609441" y="1743635"/>
            <a:ext cx="10763409" cy="4525433"/>
          </a:xfrm>
        </p:spPr>
        <p:txBody>
          <a:bodyPr vert="horz" lIns="91440" tIns="45720" rIns="91440" bIns="45720" rtlCol="0" anchor="t">
            <a:normAutofit/>
          </a:bodyPr>
          <a:lstStyle/>
          <a:p>
            <a:pPr marL="304165" indent="-304165"/>
            <a:r>
              <a:rPr lang="en-US">
                <a:latin typeface="Arial"/>
                <a:cs typeface="Arial"/>
              </a:rPr>
              <a:t>The eMoney Excellence Award (EEA) is our highest recognition for individual or team achievement and is awarded semi-annually. </a:t>
            </a:r>
            <a:endParaRPr lang="en-US"/>
          </a:p>
          <a:p>
            <a:pPr marL="913765" lvl="1" indent="-304165"/>
            <a:r>
              <a:rPr lang="en-US">
                <a:latin typeface="Arial"/>
                <a:cs typeface="Arial"/>
              </a:rPr>
              <a:t>This program allows our leadership team to recognize individuals/teams at VP level and below for achievements that surpass the expectations of their roles, and those who have had an impact on our organization’s mission, vision, and/or core values.</a:t>
            </a:r>
            <a:endParaRPr lang="en-US"/>
          </a:p>
          <a:p>
            <a:pPr marL="304165" indent="-304165"/>
            <a:r>
              <a:rPr lang="en-US">
                <a:latin typeface="Arial"/>
                <a:cs typeface="Arial"/>
              </a:rPr>
              <a:t>All full-time and part-time company employees (up to VP level) are eligible</a:t>
            </a:r>
          </a:p>
          <a:p>
            <a:pPr marL="304165" indent="-304165"/>
            <a:endParaRPr lang="en-US"/>
          </a:p>
        </p:txBody>
      </p:sp>
      <p:pic>
        <p:nvPicPr>
          <p:cNvPr id="4" name="TR Lunch and Learn Slide 31V2-1080p-221025">
            <a:hlinkClick r:id="" action="ppaction://media"/>
            <a:extLst>
              <a:ext uri="{FF2B5EF4-FFF2-40B4-BE49-F238E27FC236}">
                <a16:creationId xmlns:a16="http://schemas.microsoft.com/office/drawing/2014/main" id="{515B9FE7-A87B-C711-F22F-8475DADAE09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88825" cy="6856413"/>
          </a:xfrm>
          <a:prstGeom prst="rect">
            <a:avLst/>
          </a:prstGeom>
        </p:spPr>
      </p:pic>
    </p:spTree>
    <p:custDataLst>
      <p:tags r:id="rId1"/>
    </p:custDataLst>
    <p:extLst>
      <p:ext uri="{BB962C8B-B14F-4D97-AF65-F5344CB8AC3E}">
        <p14:creationId xmlns:p14="http://schemas.microsoft.com/office/powerpoint/2010/main" val="1477380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9C46D-20DE-F949-7497-7384BA707AE1}"/>
              </a:ext>
            </a:extLst>
          </p:cNvPr>
          <p:cNvSpPr>
            <a:spLocks noGrp="1"/>
          </p:cNvSpPr>
          <p:nvPr>
            <p:ph type="title"/>
          </p:nvPr>
        </p:nvSpPr>
        <p:spPr/>
        <p:txBody>
          <a:bodyPr/>
          <a:lstStyle/>
          <a:p>
            <a:r>
              <a:rPr lang="en-US">
                <a:cs typeface="Calibri Light"/>
              </a:rPr>
              <a:t>Video Testimonials</a:t>
            </a:r>
            <a:endParaRPr lang="en-US"/>
          </a:p>
        </p:txBody>
      </p:sp>
      <p:pic>
        <p:nvPicPr>
          <p:cNvPr id="11" name="EEA Testimonial">
            <a:hlinkClick r:id="" action="ppaction://media"/>
            <a:extLst>
              <a:ext uri="{FF2B5EF4-FFF2-40B4-BE49-F238E27FC236}">
                <a16:creationId xmlns:a16="http://schemas.microsoft.com/office/drawing/2014/main" id="{C4B4E0F3-FDEC-8F36-3319-1583FC35B506}"/>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1474076" y="1279128"/>
            <a:ext cx="9595397" cy="5397568"/>
          </a:xfrm>
          <a:prstGeom prst="rect">
            <a:avLst/>
          </a:prstGeom>
        </p:spPr>
      </p:pic>
      <p:pic>
        <p:nvPicPr>
          <p:cNvPr id="3" name="Picture 2">
            <a:extLst>
              <a:ext uri="{FF2B5EF4-FFF2-40B4-BE49-F238E27FC236}">
                <a16:creationId xmlns:a16="http://schemas.microsoft.com/office/drawing/2014/main" id="{E69DA3BA-6009-EA0D-255D-DBD5B784189B}"/>
              </a:ext>
            </a:extLst>
          </p:cNvPr>
          <p:cNvPicPr>
            <a:picLocks noChangeAspect="1"/>
          </p:cNvPicPr>
          <p:nvPr/>
        </p:nvPicPr>
        <p:blipFill>
          <a:blip r:embed="rId6"/>
          <a:stretch>
            <a:fillRect/>
          </a:stretch>
        </p:blipFill>
        <p:spPr>
          <a:xfrm>
            <a:off x="1477417" y="1284337"/>
            <a:ext cx="9592056" cy="5392359"/>
          </a:xfrm>
          <a:prstGeom prst="rect">
            <a:avLst/>
          </a:prstGeom>
        </p:spPr>
      </p:pic>
    </p:spTree>
    <p:custDataLst>
      <p:tags r:id="rId1"/>
    </p:custDataLst>
    <p:extLst>
      <p:ext uri="{BB962C8B-B14F-4D97-AF65-F5344CB8AC3E}">
        <p14:creationId xmlns:p14="http://schemas.microsoft.com/office/powerpoint/2010/main" val="12784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 presetClass="mediacall" presetSubtype="0" fill="hold" nodeType="withEffect">
                                  <p:stCondLst>
                                    <p:cond delay="0"/>
                                  </p:stCondLst>
                                  <p:childTnLst>
                                    <p:cmd type="call" cmd="playFrom(0.0)">
                                      <p:cBhvr>
                                        <p:cTn id="9" dur="9018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1"/>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CC1F-D401-A904-1DED-2F2137B467D0}"/>
              </a:ext>
            </a:extLst>
          </p:cNvPr>
          <p:cNvSpPr>
            <a:spLocks noGrp="1"/>
          </p:cNvSpPr>
          <p:nvPr>
            <p:ph type="title"/>
          </p:nvPr>
        </p:nvSpPr>
        <p:spPr/>
        <p:txBody>
          <a:bodyPr/>
          <a:lstStyle/>
          <a:p>
            <a:r>
              <a:rPr lang="en-US">
                <a:cs typeface="Calibri Light"/>
              </a:rPr>
              <a:t>EEA Recipient testimonials and videos</a:t>
            </a:r>
            <a:endParaRPr lang="en-US"/>
          </a:p>
        </p:txBody>
      </p:sp>
      <p:sp>
        <p:nvSpPr>
          <p:cNvPr id="3" name="Content Placeholder 2">
            <a:extLst>
              <a:ext uri="{FF2B5EF4-FFF2-40B4-BE49-F238E27FC236}">
                <a16:creationId xmlns:a16="http://schemas.microsoft.com/office/drawing/2014/main" id="{032FB66A-1B82-AEC1-8E2E-6553A3D3FBDE}"/>
              </a:ext>
            </a:extLst>
          </p:cNvPr>
          <p:cNvSpPr>
            <a:spLocks noGrp="1"/>
          </p:cNvSpPr>
          <p:nvPr>
            <p:ph idx="1"/>
          </p:nvPr>
        </p:nvSpPr>
        <p:spPr>
          <a:xfrm rot="21300000">
            <a:off x="808908" y="1524144"/>
            <a:ext cx="5456240" cy="828872"/>
          </a:xfrm>
        </p:spPr>
        <p:txBody>
          <a:bodyPr vert="horz" lIns="91440" tIns="45720" rIns="91440" bIns="45720" rtlCol="0" anchor="t">
            <a:normAutofit/>
          </a:bodyPr>
          <a:lstStyle/>
          <a:p>
            <a:pPr marL="0" indent="0">
              <a:buNone/>
            </a:pPr>
            <a:r>
              <a:rPr lang="en-US" sz="1100">
                <a:latin typeface="Arial"/>
                <a:cs typeface="Arial"/>
              </a:rPr>
              <a:t>“I am a relatively new eMoney employee and to be honored so early in my time here is something I did not think possible. I always give 110% to deliver features that are of value to our customers and our team; knowing that eMoney notices and appreciates this will continue to push me to achieve great things.” - </a:t>
            </a:r>
            <a:r>
              <a:rPr lang="en-US" sz="1100" b="1">
                <a:latin typeface="Arial"/>
                <a:cs typeface="Arial"/>
              </a:rPr>
              <a:t>Dennis Smith</a:t>
            </a:r>
            <a:endParaRPr lang="en-US" b="1"/>
          </a:p>
          <a:p>
            <a:pPr marL="304165" indent="-304165"/>
            <a:endParaRPr lang="en-US" sz="1100"/>
          </a:p>
          <a:p>
            <a:pPr marL="304165" indent="-304165"/>
            <a:endParaRPr lang="en-US" sz="1100"/>
          </a:p>
          <a:p>
            <a:pPr marL="304165" indent="-304165"/>
            <a:endParaRPr lang="en-US" sz="1100"/>
          </a:p>
          <a:p>
            <a:pPr marL="304165" indent="-304165"/>
            <a:endParaRPr lang="en-US" sz="1100"/>
          </a:p>
        </p:txBody>
      </p:sp>
      <p:sp>
        <p:nvSpPr>
          <p:cNvPr id="6" name="TextBox 5">
            <a:extLst>
              <a:ext uri="{FF2B5EF4-FFF2-40B4-BE49-F238E27FC236}">
                <a16:creationId xmlns:a16="http://schemas.microsoft.com/office/drawing/2014/main" id="{E71837BA-9F62-98F7-A15C-C5C2CBB87619}"/>
              </a:ext>
            </a:extLst>
          </p:cNvPr>
          <p:cNvSpPr txBox="1"/>
          <p:nvPr/>
        </p:nvSpPr>
        <p:spPr>
          <a:xfrm>
            <a:off x="8790123" y="2127247"/>
            <a:ext cx="180975" cy="3619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642BA95A-0F41-0534-46F8-53CC83993CAA}"/>
              </a:ext>
            </a:extLst>
          </p:cNvPr>
          <p:cNvSpPr txBox="1"/>
          <p:nvPr/>
        </p:nvSpPr>
        <p:spPr>
          <a:xfrm rot="360000">
            <a:off x="6872804" y="1523374"/>
            <a:ext cx="5249828"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"The main feeling I had after receiving the EEA was appreciation. Appreciation for having all of my hard work both recognized as well as awarded. It may sound obvious that an employer would recognize hard work by its employees, but unfortunately a lot of times and with a lot of employers, it's not like that. I received the award after a significant time of hard work on a lot of projects, putting in a lot of hours, while going through a significant transition of my team. So to have my (and my team’s) efforts appreciated, it really meant a lot to me. I think the EEA as well as other programs that recognize and award effort and going above and beyond by employees are extremely worthwhile, and I'm still very honored to have received this award." - </a:t>
            </a:r>
            <a:r>
              <a:rPr lang="en-US" sz="1100" b="1"/>
              <a:t>Adam Buchanan</a:t>
            </a:r>
          </a:p>
        </p:txBody>
      </p:sp>
      <p:sp>
        <p:nvSpPr>
          <p:cNvPr id="8" name="TextBox 7">
            <a:extLst>
              <a:ext uri="{FF2B5EF4-FFF2-40B4-BE49-F238E27FC236}">
                <a16:creationId xmlns:a16="http://schemas.microsoft.com/office/drawing/2014/main" id="{769E70C5-A723-3D4F-10C0-64ED5982DA3A}"/>
              </a:ext>
            </a:extLst>
          </p:cNvPr>
          <p:cNvSpPr txBox="1"/>
          <p:nvPr/>
        </p:nvSpPr>
        <p:spPr>
          <a:xfrm rot="240000">
            <a:off x="7117920" y="3566286"/>
            <a:ext cx="370635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cs typeface="Arial"/>
              </a:rPr>
              <a:t>“Wow! Thank you! Wow!” What made it extra special was that it was a team award. We work hard together to bring  value to our clients, and I appreciated that the recognition included all of us. - </a:t>
            </a:r>
            <a:r>
              <a:rPr lang="en-US" sz="1100" b="1">
                <a:cs typeface="Arial"/>
              </a:rPr>
              <a:t>Joel Ugwuebulem</a:t>
            </a:r>
          </a:p>
        </p:txBody>
      </p:sp>
      <p:sp>
        <p:nvSpPr>
          <p:cNvPr id="9" name="TextBox 8">
            <a:extLst>
              <a:ext uri="{FF2B5EF4-FFF2-40B4-BE49-F238E27FC236}">
                <a16:creationId xmlns:a16="http://schemas.microsoft.com/office/drawing/2014/main" id="{69225DDF-6F72-424E-B3A0-DD1EDF68D706}"/>
              </a:ext>
            </a:extLst>
          </p:cNvPr>
          <p:cNvSpPr txBox="1"/>
          <p:nvPr/>
        </p:nvSpPr>
        <p:spPr>
          <a:xfrm rot="-600000">
            <a:off x="358359" y="2737435"/>
            <a:ext cx="4334891" cy="1954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cs typeface="Arial"/>
              </a:rPr>
              <a:t>"I would like to say how truly honored I feel to accept an award that recognizes the contributions our CS Training &amp; Development Team has put into the larger organizational to help with the overall successes of eMoney! I feel this is a win that should be celebrated by the entire team, because without them I wouldn’t be nearly as effective. It’s truly been the greatest joy of my career to work w/ such a dedicated team of professionals day-in and day-out over the past 9+ years. I really appreciate the recognition; eMoney is truly a very special place to work, and I look forward to celebrating future successes with the rest of the eMoney family for years to come!" - </a:t>
            </a:r>
            <a:r>
              <a:rPr lang="en-US" sz="1100" b="1">
                <a:cs typeface="Arial"/>
              </a:rPr>
              <a:t>Michael Clark</a:t>
            </a:r>
          </a:p>
        </p:txBody>
      </p:sp>
      <p:sp>
        <p:nvSpPr>
          <p:cNvPr id="10" name="TextBox 9">
            <a:extLst>
              <a:ext uri="{FF2B5EF4-FFF2-40B4-BE49-F238E27FC236}">
                <a16:creationId xmlns:a16="http://schemas.microsoft.com/office/drawing/2014/main" id="{D1BB51E8-0C46-087D-5910-7496C1A50316}"/>
              </a:ext>
            </a:extLst>
          </p:cNvPr>
          <p:cNvSpPr txBox="1"/>
          <p:nvPr/>
        </p:nvSpPr>
        <p:spPr>
          <a:xfrm>
            <a:off x="1368523" y="5213061"/>
            <a:ext cx="907307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I can’t begin to describe the joy I felt being granted this award after my time here at eMoney. I did not know that this existed within the company, but I am glad that it does. To be recognized and acknowledged by management for my merit is appreciated beyond words. Thank you eMoney for always showing appreciation to everyone here whether it be through incentives, collectibles, and gifts and now this award which recognizes us on an individual level for hard work and progression within the company. I hope to continue to show and prove my dedication to not only my work but to my fellow cohorts and the company as well. Thank you for allowing me to show my full potential. -</a:t>
            </a:r>
            <a:r>
              <a:rPr lang="en-US" sz="1100" b="1" err="1"/>
              <a:t>ChazzMe</a:t>
            </a:r>
            <a:r>
              <a:rPr lang="en-US" sz="1100" b="1"/>
              <a:t> Jones</a:t>
            </a:r>
            <a:endParaRPr lang="en-US" sz="1100" b="1">
              <a:cs typeface="Arial"/>
            </a:endParaRPr>
          </a:p>
        </p:txBody>
      </p:sp>
      <p:pic>
        <p:nvPicPr>
          <p:cNvPr id="16" name="Picture 15" descr="Icon&#10;&#10;Description automatically generated">
            <a:extLst>
              <a:ext uri="{FF2B5EF4-FFF2-40B4-BE49-F238E27FC236}">
                <a16:creationId xmlns:a16="http://schemas.microsoft.com/office/drawing/2014/main" id="{284EFD19-281A-FFDA-9CBC-354D12205D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52789">
            <a:off x="4843678" y="2088165"/>
            <a:ext cx="2122765" cy="2825698"/>
          </a:xfrm>
          <a:prstGeom prst="rect">
            <a:avLst/>
          </a:prstGeom>
        </p:spPr>
      </p:pic>
    </p:spTree>
    <p:custDataLst>
      <p:tags r:id="rId1"/>
    </p:custDataLst>
    <p:extLst>
      <p:ext uri="{BB962C8B-B14F-4D97-AF65-F5344CB8AC3E}">
        <p14:creationId xmlns:p14="http://schemas.microsoft.com/office/powerpoint/2010/main" val="4053600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ea typeface="Calibri Light"/>
                <a:cs typeface="Calibri Light"/>
              </a:rPr>
              <a:t>What is Total Rewards?</a:t>
            </a:r>
            <a:endParaRPr lang="en-US"/>
          </a:p>
        </p:txBody>
      </p:sp>
      <p:sp>
        <p:nvSpPr>
          <p:cNvPr id="3" name="Content Placeholder 2"/>
          <p:cNvSpPr>
            <a:spLocks noGrp="1"/>
          </p:cNvSpPr>
          <p:nvPr>
            <p:ph idx="1"/>
          </p:nvPr>
        </p:nvSpPr>
        <p:spPr>
          <a:xfrm>
            <a:off x="570906" y="1522136"/>
            <a:ext cx="10883225" cy="4852921"/>
          </a:xfrm>
        </p:spPr>
        <p:txBody>
          <a:bodyPr vert="horz" lIns="91440" tIns="45720" rIns="91440" bIns="45720" rtlCol="0" anchor="t">
            <a:normAutofit/>
          </a:bodyPr>
          <a:lstStyle/>
          <a:p>
            <a:pPr marL="304165" indent="-304165"/>
            <a:endParaRPr lang="en-US">
              <a:latin typeface="Arial"/>
              <a:cs typeface="Arial"/>
            </a:endParaRPr>
          </a:p>
          <a:p>
            <a:pPr marL="304165" indent="-304165"/>
            <a:r>
              <a:rPr lang="en-US">
                <a:latin typeface="Arial"/>
                <a:cs typeface="Arial"/>
              </a:rPr>
              <a:t>At eMoney, Total Rewards falls under the People Experience team and is broken down into three groups: </a:t>
            </a:r>
            <a:endParaRPr lang="en-US"/>
          </a:p>
          <a:p>
            <a:pPr marL="913765" lvl="1" indent="-304165"/>
            <a:r>
              <a:rPr lang="en-US">
                <a:latin typeface="Arial"/>
                <a:cs typeface="Arial"/>
              </a:rPr>
              <a:t>Compensation</a:t>
            </a:r>
            <a:endParaRPr lang="en-US"/>
          </a:p>
          <a:p>
            <a:pPr marL="913765" lvl="1" indent="-304165"/>
            <a:r>
              <a:rPr lang="en-US">
                <a:latin typeface="Arial"/>
                <a:cs typeface="Arial"/>
              </a:rPr>
              <a:t>Benefits &amp; Wellness</a:t>
            </a:r>
          </a:p>
          <a:p>
            <a:pPr marL="913765" lvl="1" indent="-304165"/>
            <a:r>
              <a:rPr lang="en-US">
                <a:latin typeface="Arial"/>
                <a:cs typeface="Arial"/>
              </a:rPr>
              <a:t>Rewards &amp; Recognition</a:t>
            </a:r>
          </a:p>
          <a:p>
            <a:pPr marL="609600" lvl="1" indent="0">
              <a:buNone/>
            </a:pPr>
            <a:endParaRPr lang="en-US">
              <a:cs typeface="Arial"/>
            </a:endParaRPr>
          </a:p>
          <a:p>
            <a:pPr marL="304165" indent="-304165">
              <a:lnSpc>
                <a:spcPct val="100000"/>
              </a:lnSpc>
              <a:spcBef>
                <a:spcPts val="0"/>
              </a:spcBef>
              <a:buFont typeface="Arial"/>
              <a:buChar char="•"/>
            </a:pPr>
            <a:r>
              <a:rPr lang="en-US" err="1">
                <a:latin typeface="Arial"/>
                <a:cs typeface="Arial"/>
              </a:rPr>
              <a:t>eMoney’s</a:t>
            </a:r>
            <a:r>
              <a:rPr lang="en-US">
                <a:latin typeface="Arial"/>
                <a:cs typeface="Arial"/>
              </a:rPr>
              <a:t> total rewards philosophy is simple: We believe our employees deserve to be rewarded fairly and competitively in return for their contribution to </a:t>
            </a:r>
            <a:r>
              <a:rPr lang="en-US" err="1">
                <a:latin typeface="Arial"/>
                <a:cs typeface="Arial"/>
              </a:rPr>
              <a:t>eMoney’s</a:t>
            </a:r>
            <a:r>
              <a:rPr lang="en-US">
                <a:latin typeface="Arial"/>
                <a:cs typeface="Arial"/>
              </a:rPr>
              <a:t> success. </a:t>
            </a:r>
          </a:p>
          <a:p>
            <a:pPr marL="609600" lvl="1" indent="0">
              <a:buNone/>
            </a:pPr>
            <a:endParaRPr lang="en-US"/>
          </a:p>
          <a:p>
            <a:pPr marL="913765" lvl="1" indent="-304165"/>
            <a:endParaRPr lang="en-US"/>
          </a:p>
          <a:p>
            <a:pPr marL="913765" lvl="1" indent="-304165"/>
            <a:endParaRPr lang="en-US"/>
          </a:p>
          <a:p>
            <a:pPr marL="0" indent="0">
              <a:buNone/>
            </a:pPr>
            <a:endParaRPr lang="en-US"/>
          </a:p>
        </p:txBody>
      </p:sp>
    </p:spTree>
    <p:custDataLst>
      <p:tags r:id="rId1"/>
    </p:custDataLst>
    <p:extLst>
      <p:ext uri="{BB962C8B-B14F-4D97-AF65-F5344CB8AC3E}">
        <p14:creationId xmlns:p14="http://schemas.microsoft.com/office/powerpoint/2010/main" val="899526305"/>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CC1F-D401-A904-1DED-2F2137B467D0}"/>
              </a:ext>
            </a:extLst>
          </p:cNvPr>
          <p:cNvSpPr>
            <a:spLocks noGrp="1"/>
          </p:cNvSpPr>
          <p:nvPr>
            <p:ph type="title"/>
          </p:nvPr>
        </p:nvSpPr>
        <p:spPr/>
        <p:txBody>
          <a:bodyPr/>
          <a:lstStyle/>
          <a:p>
            <a:r>
              <a:rPr lang="en-US">
                <a:cs typeface="Calibri Light"/>
              </a:rPr>
              <a:t>EEA Recipient testimonials and videos</a:t>
            </a:r>
            <a:endParaRPr lang="en-US"/>
          </a:p>
        </p:txBody>
      </p:sp>
      <p:sp>
        <p:nvSpPr>
          <p:cNvPr id="6" name="TextBox 5">
            <a:extLst>
              <a:ext uri="{FF2B5EF4-FFF2-40B4-BE49-F238E27FC236}">
                <a16:creationId xmlns:a16="http://schemas.microsoft.com/office/drawing/2014/main" id="{E71837BA-9F62-98F7-A15C-C5C2CBB87619}"/>
              </a:ext>
            </a:extLst>
          </p:cNvPr>
          <p:cNvSpPr txBox="1"/>
          <p:nvPr/>
        </p:nvSpPr>
        <p:spPr>
          <a:xfrm>
            <a:off x="8790123" y="2127247"/>
            <a:ext cx="180975" cy="3619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16" name="Picture 15" descr="Icon&#10;&#10;Description automatically generated">
            <a:extLst>
              <a:ext uri="{FF2B5EF4-FFF2-40B4-BE49-F238E27FC236}">
                <a16:creationId xmlns:a16="http://schemas.microsoft.com/office/drawing/2014/main" id="{284EFD19-281A-FFDA-9CBC-354D12205D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37927">
            <a:off x="4813778" y="2007199"/>
            <a:ext cx="2122765" cy="2825698"/>
          </a:xfrm>
          <a:prstGeom prst="rect">
            <a:avLst/>
          </a:prstGeom>
        </p:spPr>
      </p:pic>
      <p:sp>
        <p:nvSpPr>
          <p:cNvPr id="17" name="Speech Bubble: Rectangle 16">
            <a:extLst>
              <a:ext uri="{FF2B5EF4-FFF2-40B4-BE49-F238E27FC236}">
                <a16:creationId xmlns:a16="http://schemas.microsoft.com/office/drawing/2014/main" id="{66A9C667-E707-6C4F-1FD3-3768668EA811}"/>
              </a:ext>
            </a:extLst>
          </p:cNvPr>
          <p:cNvSpPr/>
          <p:nvPr/>
        </p:nvSpPr>
        <p:spPr>
          <a:xfrm rot="20974697">
            <a:off x="184358" y="1647594"/>
            <a:ext cx="4778985" cy="1134270"/>
          </a:xfrm>
          <a:prstGeom prst="wedgeRectCallout">
            <a:avLst>
              <a:gd name="adj1" fmla="val -48616"/>
              <a:gd name="adj2" fmla="val -11124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1200"/>
              <a:t>“I am a relatively new eMoney employee and to be honored so early in my time here is something I did not think possible. I always give 110% to deliver features that are of value to our customers and our team; knowing that eMoney notices and appreciates this will continue to push me to achieve great things.”  </a:t>
            </a:r>
            <a:r>
              <a:rPr lang="en-US" sz="1400" b="1"/>
              <a:t>- Dennis Smith</a:t>
            </a:r>
            <a:endParaRPr lang="en-US" sz="1200" b="1"/>
          </a:p>
        </p:txBody>
      </p:sp>
      <p:sp>
        <p:nvSpPr>
          <p:cNvPr id="20" name="Speech Bubble: Oval 19">
            <a:extLst>
              <a:ext uri="{FF2B5EF4-FFF2-40B4-BE49-F238E27FC236}">
                <a16:creationId xmlns:a16="http://schemas.microsoft.com/office/drawing/2014/main" id="{34F53A8E-E001-F786-BE10-DE8BA49AE2D9}"/>
              </a:ext>
            </a:extLst>
          </p:cNvPr>
          <p:cNvSpPr/>
          <p:nvPr/>
        </p:nvSpPr>
        <p:spPr>
          <a:xfrm>
            <a:off x="7015655" y="3879042"/>
            <a:ext cx="4276583" cy="1283680"/>
          </a:xfrm>
          <a:prstGeom prst="wedgeEllipseCallout">
            <a:avLst>
              <a:gd name="adj1" fmla="val 59999"/>
              <a:gd name="adj2" fmla="val 5066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bg1"/>
                </a:solidFill>
                <a:effectLst/>
                <a:uLnTx/>
                <a:uFillTx/>
                <a:latin typeface="Arial" panose="020B0604020202020204"/>
                <a:ea typeface="+mn-ea"/>
                <a:cs typeface="Arial"/>
              </a:rPr>
              <a:t>“Wow! Thank you! Wow!” What made it extra special was that it was a team award. We work hard together to bring  value to our clients, and I appreciated that the recognition included all of us. </a:t>
            </a:r>
            <a:r>
              <a:rPr kumimoji="0" lang="en-US" sz="1200" b="1" i="0" u="none" strike="noStrike" kern="1200" cap="none" spc="0" normalizeH="0" baseline="0" noProof="0">
                <a:ln>
                  <a:noFill/>
                </a:ln>
                <a:solidFill>
                  <a:schemeClr val="bg1"/>
                </a:solidFill>
                <a:effectLst/>
                <a:uLnTx/>
                <a:uFillTx/>
                <a:latin typeface="Arial" panose="020B0604020202020204"/>
                <a:ea typeface="+mn-ea"/>
                <a:cs typeface="Arial"/>
              </a:rPr>
              <a:t>- Joel Ugwuebulem</a:t>
            </a:r>
            <a:endParaRPr kumimoji="0" lang="en-US" sz="1100" b="1" i="0" u="none" strike="noStrike" kern="1200" cap="none" spc="0" normalizeH="0" baseline="0" noProof="0">
              <a:ln>
                <a:noFill/>
              </a:ln>
              <a:solidFill>
                <a:schemeClr val="bg1"/>
              </a:solidFill>
              <a:effectLst/>
              <a:uLnTx/>
              <a:uFillTx/>
              <a:latin typeface="Arial" panose="020B0604020202020204"/>
              <a:ea typeface="+mn-ea"/>
              <a:cs typeface="Arial"/>
            </a:endParaRPr>
          </a:p>
        </p:txBody>
      </p:sp>
      <p:sp>
        <p:nvSpPr>
          <p:cNvPr id="21" name="Speech Bubble: Rectangle with Corners Rounded 20">
            <a:extLst>
              <a:ext uri="{FF2B5EF4-FFF2-40B4-BE49-F238E27FC236}">
                <a16:creationId xmlns:a16="http://schemas.microsoft.com/office/drawing/2014/main" id="{8FBCA4E5-B128-50B4-E597-F8E2CDBA526F}"/>
              </a:ext>
            </a:extLst>
          </p:cNvPr>
          <p:cNvSpPr/>
          <p:nvPr/>
        </p:nvSpPr>
        <p:spPr>
          <a:xfrm>
            <a:off x="2246570" y="5319397"/>
            <a:ext cx="9194063" cy="1086019"/>
          </a:xfrm>
          <a:prstGeom prst="wedgeRoundRectCallout">
            <a:avLst>
              <a:gd name="adj1" fmla="val -61554"/>
              <a:gd name="adj2" fmla="val 77024"/>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t>I can’t begin to describe the joy I felt being granted this award after my time here at eMoney. I did not know that this existed within the company, but I am glad that it does. To be recognized and acknowledged by management for my merit is appreciated beyond words. Thank you eMoney for always showing appreciation to everyone here whether it be through incentives, collectibles, and gifts and now this award which recognizes us on an individual level for hard work and progression within the company. I hope to continue to show and prove my dedication to not only my work but to my fellow cohorts and the company as well. Thank you for allowing me to show my full potential. </a:t>
            </a:r>
            <a:r>
              <a:rPr lang="en-US" sz="1200" b="1"/>
              <a:t>- </a:t>
            </a:r>
            <a:r>
              <a:rPr lang="en-US" sz="1200" b="1" err="1"/>
              <a:t>ChazzMe</a:t>
            </a:r>
            <a:r>
              <a:rPr lang="en-US" sz="1200" b="1"/>
              <a:t> Jones</a:t>
            </a:r>
            <a:endParaRPr lang="en-US" sz="1100" b="1"/>
          </a:p>
        </p:txBody>
      </p:sp>
      <p:sp>
        <p:nvSpPr>
          <p:cNvPr id="25" name="Speech Bubble: Rectangle with Corners Rounded 24">
            <a:extLst>
              <a:ext uri="{FF2B5EF4-FFF2-40B4-BE49-F238E27FC236}">
                <a16:creationId xmlns:a16="http://schemas.microsoft.com/office/drawing/2014/main" id="{46AA6728-8530-8650-F486-B467D1209DC0}"/>
              </a:ext>
            </a:extLst>
          </p:cNvPr>
          <p:cNvSpPr/>
          <p:nvPr/>
        </p:nvSpPr>
        <p:spPr>
          <a:xfrm rot="21140640">
            <a:off x="138345" y="3060024"/>
            <a:ext cx="4562118" cy="2116571"/>
          </a:xfrm>
          <a:prstGeom prst="wedgeRoundRectCallout">
            <a:avLst>
              <a:gd name="adj1" fmla="val -40025"/>
              <a:gd name="adj2" fmla="val 80687"/>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t>"I would like to say how truly honored I feel to accept an award that recognizes the contributions our CS Training &amp; Development Team has put into the larger organizational to help with the overall successes of eMoney! I feel this is a win that should be celebrated by the entire team, because without them I wouldn’t be nearly as effective. It’s truly been the greatest joy of my career to work w/ such a dedicated team of professionals day-in and day-out over the past 9+ years. I really appreciate the recognition; eMoney is truly a very special place to work, and I look forward to celebrating future successes with the rest of the eMoney family for years to come!“</a:t>
            </a:r>
          </a:p>
          <a:p>
            <a:pPr algn="ctr"/>
            <a:r>
              <a:rPr lang="en-US" sz="1200" b="1"/>
              <a:t> - Michael Clark</a:t>
            </a:r>
          </a:p>
        </p:txBody>
      </p:sp>
      <p:sp>
        <p:nvSpPr>
          <p:cNvPr id="26" name="Speech Bubble: Rectangle 25">
            <a:extLst>
              <a:ext uri="{FF2B5EF4-FFF2-40B4-BE49-F238E27FC236}">
                <a16:creationId xmlns:a16="http://schemas.microsoft.com/office/drawing/2014/main" id="{1E6CF2C9-8811-6817-D1A1-B5AC18AC36E4}"/>
              </a:ext>
            </a:extLst>
          </p:cNvPr>
          <p:cNvSpPr/>
          <p:nvPr/>
        </p:nvSpPr>
        <p:spPr>
          <a:xfrm rot="225789">
            <a:off x="6884878" y="1540552"/>
            <a:ext cx="4891788" cy="2181892"/>
          </a:xfrm>
          <a:prstGeom prst="wedgeRectCallout">
            <a:avLst>
              <a:gd name="adj1" fmla="val 51417"/>
              <a:gd name="adj2" fmla="val -7225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1100"/>
              <a:t>"The main feeling I had after receiving the EEA was appreciation. Appreciation for having all of my hard work both recognized as well as awarded. It may sound obvious that an employer would recognize hard work by its employees, but unfortunately a lot of times and with a lot of employers, it's not like that. I received the award after a significant time of hard work on a lot of projects, putting in a lot of hours, while going through a significant transition of my team. So to have my (and my team’s) efforts appreciated, it really meant a lot to me. I think the EEA as well as other programs that recognize and award effort and going above and beyond by employees are extremely worthwhile, and I'm still very honored to have received this award." </a:t>
            </a:r>
            <a:r>
              <a:rPr lang="en-US" sz="1200" b="1"/>
              <a:t>- Adam Buchanan</a:t>
            </a:r>
            <a:endParaRPr lang="en-US" sz="1100" b="1"/>
          </a:p>
        </p:txBody>
      </p:sp>
    </p:spTree>
    <p:custDataLst>
      <p:tags r:id="rId1"/>
    </p:custDataLst>
    <p:extLst>
      <p:ext uri="{BB962C8B-B14F-4D97-AF65-F5344CB8AC3E}">
        <p14:creationId xmlns:p14="http://schemas.microsoft.com/office/powerpoint/2010/main" val="2003684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Badge Question Mark with solid fill">
            <a:extLst>
              <a:ext uri="{FF2B5EF4-FFF2-40B4-BE49-F238E27FC236}">
                <a16:creationId xmlns:a16="http://schemas.microsoft.com/office/drawing/2014/main" id="{7C39CE47-4FB6-2483-FDBB-25AE934982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75771" y="110359"/>
            <a:ext cx="6637282" cy="6637282"/>
          </a:xfrm>
          <a:prstGeom prst="rect">
            <a:avLst/>
          </a:prstGeom>
        </p:spPr>
      </p:pic>
    </p:spTree>
    <p:custDataLst>
      <p:tags r:id="rId1"/>
    </p:custDataLst>
    <p:extLst>
      <p:ext uri="{BB962C8B-B14F-4D97-AF65-F5344CB8AC3E}">
        <p14:creationId xmlns:p14="http://schemas.microsoft.com/office/powerpoint/2010/main" val="4181274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ea typeface="Calibri Light"/>
                <a:cs typeface="Calibri Light"/>
              </a:rPr>
              <a:t>What is Total Rewards?</a:t>
            </a:r>
            <a:endParaRPr lang="en-US"/>
          </a:p>
        </p:txBody>
      </p:sp>
      <p:sp>
        <p:nvSpPr>
          <p:cNvPr id="3" name="Content Placeholder 2"/>
          <p:cNvSpPr>
            <a:spLocks noGrp="1"/>
          </p:cNvSpPr>
          <p:nvPr>
            <p:ph idx="1"/>
          </p:nvPr>
        </p:nvSpPr>
        <p:spPr>
          <a:xfrm>
            <a:off x="570906" y="1522136"/>
            <a:ext cx="10883225" cy="4852921"/>
          </a:xfrm>
        </p:spPr>
        <p:txBody>
          <a:bodyPr vert="horz" lIns="91440" tIns="45720" rIns="91440" bIns="45720" rtlCol="0" anchor="t">
            <a:normAutofit/>
          </a:bodyPr>
          <a:lstStyle/>
          <a:p>
            <a:pPr marL="304165" indent="-304165"/>
            <a:endParaRPr lang="en-US">
              <a:latin typeface="Arial"/>
              <a:cs typeface="Arial"/>
            </a:endParaRPr>
          </a:p>
          <a:p>
            <a:pPr marL="304165" indent="-304165"/>
            <a:r>
              <a:rPr lang="en-US">
                <a:latin typeface="Arial"/>
                <a:cs typeface="Arial"/>
              </a:rPr>
              <a:t>At eMoney, Total Rewards falls under the People Experience team and is broken down into three groups: </a:t>
            </a:r>
            <a:endParaRPr lang="en-US"/>
          </a:p>
          <a:p>
            <a:pPr marL="913765" lvl="1" indent="-304165"/>
            <a:r>
              <a:rPr lang="en-US">
                <a:latin typeface="Arial"/>
                <a:cs typeface="Arial"/>
              </a:rPr>
              <a:t>Compensation</a:t>
            </a:r>
            <a:endParaRPr lang="en-US"/>
          </a:p>
          <a:p>
            <a:pPr marL="913765" lvl="1" indent="-304165"/>
            <a:r>
              <a:rPr lang="en-US">
                <a:latin typeface="Arial"/>
                <a:cs typeface="Arial"/>
              </a:rPr>
              <a:t>Benefits &amp; Wellness</a:t>
            </a:r>
          </a:p>
          <a:p>
            <a:pPr marL="913765" lvl="1" indent="-304165"/>
            <a:r>
              <a:rPr lang="en-US">
                <a:latin typeface="Arial"/>
                <a:cs typeface="Arial"/>
              </a:rPr>
              <a:t>Rewards &amp; Recognition</a:t>
            </a:r>
          </a:p>
          <a:p>
            <a:pPr marL="609600" lvl="1" indent="0">
              <a:buNone/>
            </a:pPr>
            <a:endParaRPr lang="en-US">
              <a:cs typeface="Arial"/>
            </a:endParaRPr>
          </a:p>
          <a:p>
            <a:pPr marL="304165" indent="-304165">
              <a:lnSpc>
                <a:spcPct val="100000"/>
              </a:lnSpc>
              <a:spcBef>
                <a:spcPts val="0"/>
              </a:spcBef>
              <a:buFont typeface="Arial"/>
              <a:buChar char="•"/>
            </a:pPr>
            <a:r>
              <a:rPr lang="en-US" err="1">
                <a:latin typeface="Arial"/>
                <a:cs typeface="Arial"/>
              </a:rPr>
              <a:t>eMoney’s</a:t>
            </a:r>
            <a:r>
              <a:rPr lang="en-US">
                <a:latin typeface="Arial"/>
                <a:cs typeface="Arial"/>
              </a:rPr>
              <a:t> total rewards philosophy is simple: We believe our employees deserve to be rewarded fairly and competitively in return for their contribution to </a:t>
            </a:r>
            <a:r>
              <a:rPr lang="en-US" err="1">
                <a:latin typeface="Arial"/>
                <a:cs typeface="Arial"/>
              </a:rPr>
              <a:t>eMoney’s</a:t>
            </a:r>
            <a:r>
              <a:rPr lang="en-US">
                <a:latin typeface="Arial"/>
                <a:cs typeface="Arial"/>
              </a:rPr>
              <a:t> success. </a:t>
            </a:r>
          </a:p>
          <a:p>
            <a:pPr marL="609600" lvl="1" indent="0">
              <a:buNone/>
            </a:pPr>
            <a:endParaRPr lang="en-US"/>
          </a:p>
          <a:p>
            <a:pPr marL="913765" lvl="1" indent="-304165"/>
            <a:endParaRPr lang="en-US"/>
          </a:p>
          <a:p>
            <a:pPr marL="913765" lvl="1" indent="-304165"/>
            <a:endParaRPr lang="en-US"/>
          </a:p>
          <a:p>
            <a:pPr marL="0" indent="0">
              <a:buNone/>
            </a:pPr>
            <a:endParaRPr lang="en-US"/>
          </a:p>
        </p:txBody>
      </p:sp>
      <p:pic>
        <p:nvPicPr>
          <p:cNvPr id="4" name="TR Lunch and Learn Slide 4V2-1080p-221021">
            <a:hlinkClick r:id="" action="ppaction://media"/>
            <a:extLst>
              <a:ext uri="{FF2B5EF4-FFF2-40B4-BE49-F238E27FC236}">
                <a16:creationId xmlns:a16="http://schemas.microsoft.com/office/drawing/2014/main" id="{689FF94E-295A-96D5-420A-125371EED609}"/>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0" y="0"/>
            <a:ext cx="12188825" cy="6856413"/>
          </a:xfrm>
          <a:prstGeom prst="rect">
            <a:avLst/>
          </a:prstGeom>
        </p:spPr>
      </p:pic>
    </p:spTree>
    <p:custDataLst>
      <p:tags r:id="rId1"/>
    </p:custDataLst>
    <p:extLst>
      <p:ext uri="{BB962C8B-B14F-4D97-AF65-F5344CB8AC3E}">
        <p14:creationId xmlns:p14="http://schemas.microsoft.com/office/powerpoint/2010/main" val="416164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0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ea typeface="Calibri Light"/>
                <a:cs typeface="Calibri Light"/>
              </a:rPr>
              <a:t>Compensation</a:t>
            </a:r>
            <a:endParaRPr lang="en-US"/>
          </a:p>
        </p:txBody>
      </p:sp>
    </p:spTree>
    <p:custDataLst>
      <p:tags r:id="rId1"/>
    </p:custDataLst>
    <p:extLst>
      <p:ext uri="{BB962C8B-B14F-4D97-AF65-F5344CB8AC3E}">
        <p14:creationId xmlns:p14="http://schemas.microsoft.com/office/powerpoint/2010/main" val="189708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2446-5E8C-38AC-45B0-74F8978DEFBE}"/>
              </a:ext>
            </a:extLst>
          </p:cNvPr>
          <p:cNvSpPr>
            <a:spLocks noGrp="1"/>
          </p:cNvSpPr>
          <p:nvPr>
            <p:ph type="title"/>
          </p:nvPr>
        </p:nvSpPr>
        <p:spPr/>
        <p:txBody>
          <a:bodyPr/>
          <a:lstStyle/>
          <a:p>
            <a:r>
              <a:rPr lang="en-US">
                <a:cs typeface="Calibri Light"/>
              </a:rPr>
              <a:t>General Overview</a:t>
            </a:r>
            <a:endParaRPr lang="en-US"/>
          </a:p>
        </p:txBody>
      </p:sp>
      <p:sp>
        <p:nvSpPr>
          <p:cNvPr id="3" name="Content Placeholder 2">
            <a:extLst>
              <a:ext uri="{FF2B5EF4-FFF2-40B4-BE49-F238E27FC236}">
                <a16:creationId xmlns:a16="http://schemas.microsoft.com/office/drawing/2014/main" id="{B34F9B46-63EC-3F10-80E7-BA719BF0646D}"/>
              </a:ext>
            </a:extLst>
          </p:cNvPr>
          <p:cNvSpPr>
            <a:spLocks noGrp="1"/>
          </p:cNvSpPr>
          <p:nvPr>
            <p:ph idx="1"/>
          </p:nvPr>
        </p:nvSpPr>
        <p:spPr/>
        <p:txBody>
          <a:bodyPr vert="horz" lIns="91440" tIns="45720" rIns="91440" bIns="45720" rtlCol="0" anchor="t">
            <a:normAutofit/>
          </a:bodyPr>
          <a:lstStyle/>
          <a:p>
            <a:pPr marL="304165" indent="-304165"/>
            <a:r>
              <a:rPr lang="en-US">
                <a:latin typeface="Arial"/>
                <a:cs typeface="Arial"/>
              </a:rPr>
              <a:t>The goal of </a:t>
            </a:r>
            <a:r>
              <a:rPr lang="en-US" err="1">
                <a:latin typeface="Arial"/>
                <a:cs typeface="Arial"/>
              </a:rPr>
              <a:t>eMoney's</a:t>
            </a:r>
            <a:r>
              <a:rPr lang="en-US">
                <a:latin typeface="Arial"/>
                <a:cs typeface="Arial"/>
              </a:rPr>
              <a:t> Compensation Philosophy is to offer a transparent, thoughtful policy framework that enables us to make systematic decisions around employee compensation.  </a:t>
            </a:r>
            <a:endParaRPr lang="en-US"/>
          </a:p>
          <a:p>
            <a:pPr marL="304165" indent="-304165"/>
            <a:r>
              <a:rPr lang="en-US">
                <a:latin typeface="Arial"/>
                <a:cs typeface="Arial"/>
              </a:rPr>
              <a:t>At the center of our philosophy, we are a "Pay for Performance"  organization </a:t>
            </a:r>
          </a:p>
          <a:p>
            <a:pPr marL="304165" indent="-304165"/>
            <a:r>
              <a:rPr lang="en-US">
                <a:latin typeface="Arial"/>
                <a:cs typeface="Arial"/>
              </a:rPr>
              <a:t>Core compensation initiatives throughout the year include:</a:t>
            </a:r>
          </a:p>
          <a:p>
            <a:pPr marL="913765" lvl="1" indent="-304165"/>
            <a:r>
              <a:rPr lang="en-US">
                <a:latin typeface="Arial"/>
                <a:cs typeface="Arial"/>
              </a:rPr>
              <a:t>Merit Increases and Annual Review Process</a:t>
            </a:r>
          </a:p>
          <a:p>
            <a:pPr marL="913765" lvl="1" indent="-304165"/>
            <a:r>
              <a:rPr lang="en-US">
                <a:latin typeface="Arial"/>
                <a:cs typeface="Arial"/>
              </a:rPr>
              <a:t>Bonus Payments</a:t>
            </a:r>
          </a:p>
          <a:p>
            <a:pPr marL="913765" lvl="1" indent="-304165"/>
            <a:r>
              <a:rPr lang="en-US">
                <a:latin typeface="Arial"/>
                <a:cs typeface="Arial"/>
              </a:rPr>
              <a:t>Market Adjustments</a:t>
            </a:r>
          </a:p>
          <a:p>
            <a:pPr marL="913765" lvl="1" indent="-304165"/>
            <a:r>
              <a:rPr lang="en-US">
                <a:latin typeface="Arial"/>
                <a:cs typeface="Arial"/>
              </a:rPr>
              <a:t>Quarterly Promotions</a:t>
            </a:r>
          </a:p>
        </p:txBody>
      </p:sp>
    </p:spTree>
    <p:custDataLst>
      <p:tags r:id="rId1"/>
    </p:custDataLst>
    <p:extLst>
      <p:ext uri="{BB962C8B-B14F-4D97-AF65-F5344CB8AC3E}">
        <p14:creationId xmlns:p14="http://schemas.microsoft.com/office/powerpoint/2010/main" val="335031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441" y="377699"/>
            <a:ext cx="10969943" cy="1143000"/>
          </a:xfrm>
        </p:spPr>
        <p:txBody>
          <a:bodyPr anchor="ctr">
            <a:normAutofit/>
          </a:bodyPr>
          <a:lstStyle/>
          <a:p>
            <a:r>
              <a:rPr lang="en-US">
                <a:cs typeface="Calibri Light"/>
              </a:rPr>
              <a:t>Types of Compensation</a:t>
            </a:r>
            <a:br>
              <a:rPr lang="en-US">
                <a:cs typeface="Calibri Light"/>
              </a:rPr>
            </a:br>
            <a:r>
              <a:rPr lang="en-US" sz="2400">
                <a:solidFill>
                  <a:srgbClr val="00B0F0"/>
                </a:solidFill>
                <a:latin typeface="Arial"/>
                <a:cs typeface="Calibri Light"/>
              </a:rPr>
              <a:t>How is each type determined</a:t>
            </a:r>
            <a:endParaRPr lang="en-US" sz="2400">
              <a:solidFill>
                <a:srgbClr val="1A2856"/>
              </a:solidFill>
              <a:latin typeface="Arial Black"/>
            </a:endParaRPr>
          </a:p>
        </p:txBody>
      </p:sp>
      <p:graphicFrame>
        <p:nvGraphicFramePr>
          <p:cNvPr id="12" name="Content Placeholder 5">
            <a:extLst>
              <a:ext uri="{FF2B5EF4-FFF2-40B4-BE49-F238E27FC236}">
                <a16:creationId xmlns:a16="http://schemas.microsoft.com/office/drawing/2014/main" id="{7EA82930-3CC9-81BE-0ADA-88412ED585E9}"/>
              </a:ext>
            </a:extLst>
          </p:cNvPr>
          <p:cNvGraphicFramePr>
            <a:graphicFrameLocks noGrp="1"/>
          </p:cNvGraphicFramePr>
          <p:nvPr>
            <p:ph idx="1"/>
            <p:extLst>
              <p:ext uri="{D42A27DB-BD31-4B8C-83A1-F6EECF244321}">
                <p14:modId xmlns:p14="http://schemas.microsoft.com/office/powerpoint/2010/main" val="3912278425"/>
              </p:ext>
            </p:extLst>
          </p:nvPr>
        </p:nvGraphicFramePr>
        <p:xfrm>
          <a:off x="530447" y="1759437"/>
          <a:ext cx="10969943" cy="4525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0463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23A19-89A7-EFE1-DCDD-2823DA2069F2}"/>
              </a:ext>
            </a:extLst>
          </p:cNvPr>
          <p:cNvSpPr>
            <a:spLocks noGrp="1"/>
          </p:cNvSpPr>
          <p:nvPr>
            <p:ph type="title"/>
          </p:nvPr>
        </p:nvSpPr>
        <p:spPr/>
        <p:txBody>
          <a:bodyPr>
            <a:normAutofit/>
          </a:bodyPr>
          <a:lstStyle/>
          <a:p>
            <a:r>
              <a:rPr lang="en-US">
                <a:cs typeface="Calibri Light"/>
              </a:rPr>
              <a:t>Merit Increases</a:t>
            </a:r>
          </a:p>
        </p:txBody>
      </p:sp>
      <p:sp>
        <p:nvSpPr>
          <p:cNvPr id="3" name="Content Placeholder 2">
            <a:extLst>
              <a:ext uri="{FF2B5EF4-FFF2-40B4-BE49-F238E27FC236}">
                <a16:creationId xmlns:a16="http://schemas.microsoft.com/office/drawing/2014/main" id="{DC9935E2-A92B-2F2D-46D2-5F284B83CC80}"/>
              </a:ext>
            </a:extLst>
          </p:cNvPr>
          <p:cNvSpPr>
            <a:spLocks noGrp="1"/>
          </p:cNvSpPr>
          <p:nvPr>
            <p:ph idx="1"/>
          </p:nvPr>
        </p:nvSpPr>
        <p:spPr>
          <a:xfrm>
            <a:off x="610340" y="1845422"/>
            <a:ext cx="10969943" cy="4525433"/>
          </a:xfrm>
        </p:spPr>
        <p:txBody>
          <a:bodyPr vert="horz" lIns="91440" tIns="45720" rIns="91440" bIns="45720" rtlCol="0" anchor="t">
            <a:normAutofit/>
          </a:bodyPr>
          <a:lstStyle/>
          <a:p>
            <a:pPr marL="0" indent="0">
              <a:buNone/>
            </a:pPr>
            <a:r>
              <a:rPr lang="en-US" sz="2800">
                <a:solidFill>
                  <a:srgbClr val="1A2856"/>
                </a:solidFill>
                <a:latin typeface="Arial"/>
                <a:cs typeface="Arial"/>
              </a:rPr>
              <a:t>What is a merit increase?</a:t>
            </a:r>
            <a:endParaRPr lang="en-US" sz="2800"/>
          </a:p>
          <a:p>
            <a:pPr marL="609600" lvl="1" indent="0">
              <a:buNone/>
            </a:pPr>
            <a:r>
              <a:rPr lang="en-US">
                <a:solidFill>
                  <a:srgbClr val="1A2856"/>
                </a:solidFill>
                <a:latin typeface="Arial"/>
                <a:cs typeface="Arial"/>
              </a:rPr>
              <a:t>A merit increase is a base pay increase which is directly tied to the employee's performance.</a:t>
            </a:r>
          </a:p>
          <a:p>
            <a:pPr marL="0" indent="0">
              <a:buNone/>
            </a:pPr>
            <a:r>
              <a:rPr lang="en-US" sz="2800">
                <a:solidFill>
                  <a:srgbClr val="1A2856"/>
                </a:solidFill>
                <a:latin typeface="Arial"/>
                <a:cs typeface="Arial"/>
              </a:rPr>
              <a:t>When are merit increases given?</a:t>
            </a:r>
          </a:p>
          <a:p>
            <a:pPr marL="609600" lvl="1" indent="0">
              <a:buNone/>
            </a:pPr>
            <a:r>
              <a:rPr lang="en-US">
                <a:solidFill>
                  <a:srgbClr val="1A2856"/>
                </a:solidFill>
                <a:latin typeface="Arial"/>
                <a:cs typeface="Arial"/>
              </a:rPr>
              <a:t>Merit increases are given once per year during the Annual Review Process and are effective March 1st.</a:t>
            </a:r>
          </a:p>
          <a:p>
            <a:pPr marL="0" indent="0">
              <a:buNone/>
            </a:pPr>
            <a:r>
              <a:rPr lang="en-US" sz="2800">
                <a:solidFill>
                  <a:srgbClr val="1A2856"/>
                </a:solidFill>
                <a:latin typeface="Arial"/>
                <a:cs typeface="Arial"/>
              </a:rPr>
              <a:t>Who is eligible for a merit increase?</a:t>
            </a:r>
          </a:p>
          <a:p>
            <a:pPr marL="609600" lvl="1" indent="0">
              <a:buNone/>
            </a:pPr>
            <a:r>
              <a:rPr lang="en-US">
                <a:solidFill>
                  <a:srgbClr val="1A2856"/>
                </a:solidFill>
                <a:latin typeface="Arial"/>
                <a:cs typeface="Arial"/>
              </a:rPr>
              <a:t>All full-time and part-time </a:t>
            </a:r>
            <a:r>
              <a:rPr lang="en-US" err="1">
                <a:solidFill>
                  <a:srgbClr val="1A2856"/>
                </a:solidFill>
                <a:latin typeface="Arial"/>
                <a:cs typeface="Arial"/>
              </a:rPr>
              <a:t>eMoney</a:t>
            </a:r>
            <a:r>
              <a:rPr lang="en-US">
                <a:solidFill>
                  <a:srgbClr val="1A2856"/>
                </a:solidFill>
                <a:latin typeface="Arial"/>
                <a:cs typeface="Arial"/>
              </a:rPr>
              <a:t> employees are eligible for a merit increase unless hired on or after November 1st</a:t>
            </a:r>
          </a:p>
          <a:p>
            <a:pPr marL="1219200" lvl="2" indent="0">
              <a:buNone/>
            </a:pPr>
            <a:endParaRPr lang="en-US">
              <a:solidFill>
                <a:srgbClr val="1A2856"/>
              </a:solidFill>
              <a:latin typeface="Arial"/>
              <a:cs typeface="Arial"/>
            </a:endParaRPr>
          </a:p>
        </p:txBody>
      </p:sp>
    </p:spTree>
    <p:extLst>
      <p:ext uri="{BB962C8B-B14F-4D97-AF65-F5344CB8AC3E}">
        <p14:creationId xmlns:p14="http://schemas.microsoft.com/office/powerpoint/2010/main" val="12445518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1">
      <a:dk1>
        <a:srgbClr val="050606"/>
      </a:dk1>
      <a:lt1>
        <a:srgbClr val="FFFFFF"/>
      </a:lt1>
      <a:dk2>
        <a:srgbClr val="050606"/>
      </a:dk2>
      <a:lt2>
        <a:srgbClr val="E7E6E6"/>
      </a:lt2>
      <a:accent1>
        <a:srgbClr val="1A2856"/>
      </a:accent1>
      <a:accent2>
        <a:srgbClr val="08A9E4"/>
      </a:accent2>
      <a:accent3>
        <a:srgbClr val="DF8F32"/>
      </a:accent3>
      <a:accent4>
        <a:srgbClr val="69BCAB"/>
      </a:accent4>
      <a:accent5>
        <a:srgbClr val="773480"/>
      </a:accent5>
      <a:accent6>
        <a:srgbClr val="B8C447"/>
      </a:accent6>
      <a:hlink>
        <a:srgbClr val="316785"/>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MoneyTemplate-fixed2019_2  -  Read-Only" id="{301B3A0A-D2FB-4DFD-9E6B-3E3DE1EC1593}" vid="{D090F2A0-240C-490D-A945-728F3C1E0EAA}"/>
    </a:ext>
  </a:extLst>
</a:theme>
</file>

<file path=ppt/theme/theme2.xml><?xml version="1.0" encoding="utf-8"?>
<a:theme xmlns:a="http://schemas.openxmlformats.org/drawingml/2006/main" name="Presentation2">
  <a:themeElements>
    <a:clrScheme name="Custom 1">
      <a:dk1>
        <a:srgbClr val="050606"/>
      </a:dk1>
      <a:lt1>
        <a:srgbClr val="FFFFFF"/>
      </a:lt1>
      <a:dk2>
        <a:srgbClr val="050606"/>
      </a:dk2>
      <a:lt2>
        <a:srgbClr val="E7E6E6"/>
      </a:lt2>
      <a:accent1>
        <a:srgbClr val="1A2856"/>
      </a:accent1>
      <a:accent2>
        <a:srgbClr val="08A9E4"/>
      </a:accent2>
      <a:accent3>
        <a:srgbClr val="DF8F32"/>
      </a:accent3>
      <a:accent4>
        <a:srgbClr val="69BCAB"/>
      </a:accent4>
      <a:accent5>
        <a:srgbClr val="773480"/>
      </a:accent5>
      <a:accent6>
        <a:srgbClr val="B8C447"/>
      </a:accent6>
      <a:hlink>
        <a:srgbClr val="316785"/>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5F2610E7-CD09-4A7D-A82D-9B98495DC654}" vid="{EBAFF69C-EF45-46C2-9A41-EB81FEF62275}"/>
    </a:ext>
  </a:extLst>
</a:theme>
</file>

<file path=ppt/theme/theme3.xml><?xml version="1.0" encoding="utf-8"?>
<a:theme xmlns:a="http://schemas.openxmlformats.org/drawingml/2006/main" name="eMoney">
  <a:themeElements>
    <a:clrScheme name="Custom 1">
      <a:dk1>
        <a:srgbClr val="050606"/>
      </a:dk1>
      <a:lt1>
        <a:srgbClr val="FFFFFF"/>
      </a:lt1>
      <a:dk2>
        <a:srgbClr val="050606"/>
      </a:dk2>
      <a:lt2>
        <a:srgbClr val="E7E6E6"/>
      </a:lt2>
      <a:accent1>
        <a:srgbClr val="1A2856"/>
      </a:accent1>
      <a:accent2>
        <a:srgbClr val="08A9E4"/>
      </a:accent2>
      <a:accent3>
        <a:srgbClr val="DF8F32"/>
      </a:accent3>
      <a:accent4>
        <a:srgbClr val="69BCAB"/>
      </a:accent4>
      <a:accent5>
        <a:srgbClr val="773480"/>
      </a:accent5>
      <a:accent6>
        <a:srgbClr val="B8C447"/>
      </a:accent6>
      <a:hlink>
        <a:srgbClr val="316785"/>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Money" id="{D0E868CA-C20B-4151-AE44-91E1816C641A}" vid="{EE0581D9-5763-4F64-B517-6B4D2C7A035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43325ee-4d1d-4008-bc21-9739d568e933" xsi:nil="true"/>
    <lcf76f155ced4ddcb4097134ff3c332f xmlns="902b00bd-1a62-4eda-92c5-ca125a34cfd6">
      <Terms xmlns="http://schemas.microsoft.com/office/infopath/2007/PartnerControls"/>
    </lcf76f155ced4ddcb4097134ff3c332f>
    <SharedWithUsers xmlns="b43325ee-4d1d-4008-bc21-9739d568e933">
      <UserInfo>
        <DisplayName>Douglas Cooper</DisplayName>
        <AccountId>28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87C866E2743E4E897D52612F328B64" ma:contentTypeVersion="16" ma:contentTypeDescription="Create a new document." ma:contentTypeScope="" ma:versionID="fe7013c40c9e5f423e09f524d8ba1cee">
  <xsd:schema xmlns:xsd="http://www.w3.org/2001/XMLSchema" xmlns:xs="http://www.w3.org/2001/XMLSchema" xmlns:p="http://schemas.microsoft.com/office/2006/metadata/properties" xmlns:ns2="902b00bd-1a62-4eda-92c5-ca125a34cfd6" xmlns:ns3="b43325ee-4d1d-4008-bc21-9739d568e933" targetNamespace="http://schemas.microsoft.com/office/2006/metadata/properties" ma:root="true" ma:fieldsID="c95429eec14a6607cf91e597bf1d1fb6" ns2:_="" ns3:_="">
    <xsd:import namespace="902b00bd-1a62-4eda-92c5-ca125a34cfd6"/>
    <xsd:import namespace="b43325ee-4d1d-4008-bc21-9739d568e93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2b00bd-1a62-4eda-92c5-ca125a34cf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adf4b17-80b1-4c0e-95f2-2da5994417b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43325ee-4d1d-4008-bc21-9739d568e93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3de2cbb-4e26-4d89-bdec-e19f3df42c15}" ma:internalName="TaxCatchAll" ma:showField="CatchAllData" ma:web="b43325ee-4d1d-4008-bc21-9739d568e9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5AE194-49A6-4CA3-8455-55E629391856}">
  <ds:schemaRefs>
    <ds:schemaRef ds:uri="http://schemas.microsoft.com/sharepoint/v3/contenttype/forms"/>
  </ds:schemaRefs>
</ds:datastoreItem>
</file>

<file path=customXml/itemProps2.xml><?xml version="1.0" encoding="utf-8"?>
<ds:datastoreItem xmlns:ds="http://schemas.openxmlformats.org/officeDocument/2006/customXml" ds:itemID="{436E94A4-AF8B-4931-8A03-2CA1DD2283CF}">
  <ds:schemaRefs>
    <ds:schemaRef ds:uri="902b00bd-1a62-4eda-92c5-ca125a34cfd6"/>
    <ds:schemaRef ds:uri="b43325ee-4d1d-4008-bc21-9739d568e9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BE5DF7C-71E1-45DD-9B64-32EF6131BB42}">
  <ds:schemaRefs>
    <ds:schemaRef ds:uri="902b00bd-1a62-4eda-92c5-ca125a34cfd6"/>
    <ds:schemaRef ds:uri="b43325ee-4d1d-4008-bc21-9739d568e9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3338</Words>
  <Application>Microsoft Office PowerPoint</Application>
  <PresentationFormat>Custom</PresentationFormat>
  <Paragraphs>273</Paragraphs>
  <Slides>41</Slides>
  <Notes>10</Notes>
  <HiddenSlides>2</HiddenSlides>
  <MMClips>8</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41</vt:i4>
      </vt:variant>
    </vt:vector>
  </HeadingPairs>
  <TitlesOfParts>
    <vt:vector size="49" baseType="lpstr">
      <vt:lpstr>Arial</vt:lpstr>
      <vt:lpstr>Arial Black</vt:lpstr>
      <vt:lpstr>Calibri</vt:lpstr>
      <vt:lpstr>Lato Light</vt:lpstr>
      <vt:lpstr>Wingdings</vt:lpstr>
      <vt:lpstr>Default Theme</vt:lpstr>
      <vt:lpstr>Presentation2</vt:lpstr>
      <vt:lpstr>eMoney</vt:lpstr>
      <vt:lpstr>PowerPoint Presentation</vt:lpstr>
      <vt:lpstr>PowerPoint Presentation</vt:lpstr>
      <vt:lpstr>PowerPoint Presentation</vt:lpstr>
      <vt:lpstr>What is Total Rewards?</vt:lpstr>
      <vt:lpstr>What is Total Rewards?</vt:lpstr>
      <vt:lpstr>Compensation</vt:lpstr>
      <vt:lpstr>General Overview</vt:lpstr>
      <vt:lpstr>Types of Compensation How is each type determined</vt:lpstr>
      <vt:lpstr>Merit Increases</vt:lpstr>
      <vt:lpstr>Annual Review Cycle</vt:lpstr>
      <vt:lpstr>Bonus Payments</vt:lpstr>
      <vt:lpstr>Market Adjustments</vt:lpstr>
      <vt:lpstr>Promotions</vt:lpstr>
      <vt:lpstr>Promotions</vt:lpstr>
      <vt:lpstr>Promotions</vt:lpstr>
      <vt:lpstr>Total Reward Statements</vt:lpstr>
      <vt:lpstr>Example:</vt:lpstr>
      <vt:lpstr>Total Reward Statements</vt:lpstr>
      <vt:lpstr>Additional Comp Resources</vt:lpstr>
      <vt:lpstr>Benefits &amp; Wellness</vt:lpstr>
      <vt:lpstr>Benefits &amp; Wellness</vt:lpstr>
      <vt:lpstr>Benefits &amp; Wellness at eMoney!</vt:lpstr>
      <vt:lpstr>Additional Company-Provided Benefits</vt:lpstr>
      <vt:lpstr>Need Time Away from Work…?</vt:lpstr>
      <vt:lpstr>Headspace</vt:lpstr>
      <vt:lpstr>Headspace</vt:lpstr>
      <vt:lpstr>Attain by Aetna</vt:lpstr>
      <vt:lpstr>Nationwide Pet Insurance</vt:lpstr>
      <vt:lpstr>Nationwide Pet Insurance</vt:lpstr>
      <vt:lpstr>Educational Assistance Program</vt:lpstr>
      <vt:lpstr>PTO Reminders!</vt:lpstr>
      <vt:lpstr>PTO Reminders!</vt:lpstr>
      <vt:lpstr>Rewards &amp; Recognition</vt:lpstr>
      <vt:lpstr>eMpower Program Rewards &amp; Recognition</vt:lpstr>
      <vt:lpstr>eMpower Points Ways to Earn Points</vt:lpstr>
      <vt:lpstr>Employee Excellence Award</vt:lpstr>
      <vt:lpstr>Employee Excellence Award</vt:lpstr>
      <vt:lpstr>Video Testimonials</vt:lpstr>
      <vt:lpstr>EEA Recipient testimonials and videos</vt:lpstr>
      <vt:lpstr>EEA Recipient testimonials and videos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Bitton</dc:creator>
  <cp:lastModifiedBy>Grayce Turnbach</cp:lastModifiedBy>
  <cp:revision>8</cp:revision>
  <dcterms:created xsi:type="dcterms:W3CDTF">2019-05-09T14:20:57Z</dcterms:created>
  <dcterms:modified xsi:type="dcterms:W3CDTF">2022-10-28T13:14:50Z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0x0101000D87C866E2743E4E897D52612F328B64</vt:lpwstr>
  </property>
  <property fmtid="{D5CDD505-2E9C-101B-9397-08002B2CF9AE}" pid="3" name="MediaServiceImageTags">
    <vt:lpwstr/>
  </property>
  <property fmtid="{D5CDD505-2E9C-101B-9397-08002B2CF9AE}" pid="4" name="ArticulateGUID">
    <vt:lpwstr>FD52F2E3-07F2-45DA-88C2-A0637FF59F39</vt:lpwstr>
  </property>
  <property fmtid="{D5CDD505-2E9C-101B-9397-08002B2CF9AE}" pid="5" name="ArticulatePath">
    <vt:lpwstr>https://emoneyadvisor.sharepoint.com/sites/PX-Private/Shared Documents/Total Rewards/TR Lunch and Learn/DRAFT TR Lunch and Learn</vt:lpwstr>
  </property>
</Properties>
</file>